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90" r:id="rId2"/>
    <p:sldId id="291" r:id="rId3"/>
    <p:sldId id="293" r:id="rId4"/>
    <p:sldId id="292" r:id="rId5"/>
    <p:sldId id="294" r:id="rId6"/>
    <p:sldId id="299" r:id="rId7"/>
    <p:sldId id="297" r:id="rId8"/>
    <p:sldId id="298" r:id="rId9"/>
    <p:sldId id="300" r:id="rId10"/>
    <p:sldId id="303" r:id="rId11"/>
    <p:sldId id="304" r:id="rId12"/>
    <p:sldId id="302" r:id="rId13"/>
    <p:sldId id="306" r:id="rId14"/>
    <p:sldId id="301" r:id="rId15"/>
    <p:sldId id="305" r:id="rId16"/>
    <p:sldId id="315" r:id="rId17"/>
    <p:sldId id="316" r:id="rId18"/>
    <p:sldId id="307" r:id="rId19"/>
    <p:sldId id="308" r:id="rId20"/>
    <p:sldId id="313" r:id="rId21"/>
    <p:sldId id="309" r:id="rId22"/>
    <p:sldId id="314" r:id="rId23"/>
    <p:sldId id="312" r:id="rId24"/>
    <p:sldId id="310" r:id="rId25"/>
    <p:sldId id="311" r:id="rId26"/>
    <p:sldId id="318" r:id="rId27"/>
    <p:sldId id="317" r:id="rId28"/>
    <p:sldId id="319" r:id="rId29"/>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4" d="100"/>
          <a:sy n="104" d="100"/>
        </p:scale>
        <p:origin x="149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8DF199-9C7C-234E-8807-536F85199FFA}" type="datetimeFigureOut">
              <a:rPr kumimoji="1" lang="ja-JP" altLang="en-US" smtClean="0"/>
              <a:t>2023/7/12</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207754-B307-ED48-AE90-2B7614B3B8A7}" type="slidenum">
              <a:rPr kumimoji="1" lang="ja-JP" altLang="en-US" smtClean="0"/>
              <a:t>‹#›</a:t>
            </a:fld>
            <a:endParaRPr kumimoji="1" lang="ja-JP" altLang="en-US"/>
          </a:p>
        </p:txBody>
      </p:sp>
    </p:spTree>
    <p:extLst>
      <p:ext uri="{BB962C8B-B14F-4D97-AF65-F5344CB8AC3E}">
        <p14:creationId xmlns:p14="http://schemas.microsoft.com/office/powerpoint/2010/main" val="3576517937"/>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red.jp/tag/microsoft/"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arstechnica.com/science/2013/01/mp3-files-written-as-dna-with-storage-density-of-2-2-petabytes-per-gram/" TargetMode="External"/><Relationship Id="rId4" Type="http://schemas.openxmlformats.org/officeDocument/2006/relationships/hyperlink" Target="https://www.twistbioscience.com/press/twist-bioscience-announces-microsoft-purchase-of-its-synthetic-dna-for-digital-data-storage-researc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latin typeface="+mn-lt"/>
                <a:ea typeface="+mn-ea"/>
                <a:cs typeface="+mn-cs"/>
              </a:rPr>
              <a:t>レゲエの神様ボブ・マーリィの娘セデラ・マーリー氏を中心にスタートした大麻ブランド「マーリィ・ナチュラル」（</a:t>
            </a:r>
            <a:r>
              <a:rPr kumimoji="1" lang="en-US" altLang="ja-JP" sz="1200" kern="1200" dirty="0">
                <a:solidFill>
                  <a:schemeClr val="tx1"/>
                </a:solidFill>
                <a:latin typeface="+mn-lt"/>
                <a:ea typeface="+mn-ea"/>
                <a:cs typeface="+mn-cs"/>
              </a:rPr>
              <a:t>Marley Natural</a:t>
            </a:r>
            <a:r>
              <a:rPr kumimoji="1" lang="ja-JP" altLang="en-US" sz="1200" kern="1200" dirty="0">
                <a:solidFill>
                  <a:schemeClr val="tx1"/>
                </a:solidFill>
                <a:latin typeface="+mn-lt"/>
                <a:ea typeface="+mn-ea"/>
                <a:cs typeface="+mn-cs"/>
              </a:rPr>
              <a:t>）についてです。</a:t>
            </a:r>
          </a:p>
          <a:p>
            <a:r>
              <a:rPr kumimoji="1" lang="ja-JP" altLang="en-US" sz="1200" kern="1200" dirty="0">
                <a:solidFill>
                  <a:schemeClr val="tx1"/>
                </a:solidFill>
                <a:latin typeface="+mn-lt"/>
                <a:ea typeface="+mn-ea"/>
                <a:cs typeface="+mn-cs"/>
              </a:rPr>
              <a:t>マーリー・ナチュラルは、</a:t>
            </a:r>
            <a:r>
              <a:rPr kumimoji="1" lang="en-US" altLang="ja-JP" sz="1200" kern="1200" dirty="0">
                <a:solidFill>
                  <a:schemeClr val="tx1"/>
                </a:solidFill>
                <a:latin typeface="+mn-lt"/>
                <a:ea typeface="+mn-ea"/>
                <a:cs typeface="+mn-cs"/>
              </a:rPr>
              <a:t>2014</a:t>
            </a:r>
            <a:r>
              <a:rPr kumimoji="1" lang="ja-JP" altLang="en-US" sz="1200" kern="1200" dirty="0">
                <a:solidFill>
                  <a:schemeClr val="tx1"/>
                </a:solidFill>
                <a:latin typeface="+mn-lt"/>
                <a:ea typeface="+mn-ea"/>
                <a:cs typeface="+mn-cs"/>
              </a:rPr>
              <a:t>年の</a:t>
            </a:r>
            <a:r>
              <a:rPr kumimoji="1" lang="en-US" altLang="ja-JP" sz="1200" kern="1200" dirty="0">
                <a:solidFill>
                  <a:schemeClr val="tx1"/>
                </a:solidFill>
                <a:latin typeface="+mn-lt"/>
                <a:ea typeface="+mn-ea"/>
                <a:cs typeface="+mn-cs"/>
              </a:rPr>
              <a:t>11</a:t>
            </a:r>
            <a:r>
              <a:rPr kumimoji="1" lang="ja-JP" altLang="en-US" sz="1200" kern="1200" dirty="0">
                <a:solidFill>
                  <a:schemeClr val="tx1"/>
                </a:solidFill>
                <a:latin typeface="+mn-lt"/>
                <a:ea typeface="+mn-ea"/>
                <a:cs typeface="+mn-cs"/>
              </a:rPr>
              <a:t>月にセデラ氏含めたボブ・マーリィの家族と合同してアメリカワシントン州で立ち上げたブランドです。主に麻を使った商品やアクセサリーを営んでいます。ただし、裏ではプライベティア・ホールディングスという投資会社も経営に参画しているようで、この大麻ブームに乗じる形でボブ・マーリィと縁の深いマリファナに着目してスタートしたのかもしれません。</a:t>
            </a:r>
            <a:endParaRPr kumimoji="1" lang="ja-JP" altLang="en-US" dirty="0"/>
          </a:p>
        </p:txBody>
      </p:sp>
      <p:sp>
        <p:nvSpPr>
          <p:cNvPr id="4" name="スライド番号プレースホルダー 3"/>
          <p:cNvSpPr>
            <a:spLocks noGrp="1"/>
          </p:cNvSpPr>
          <p:nvPr>
            <p:ph type="sldNum" sz="quarter" idx="10"/>
          </p:nvPr>
        </p:nvSpPr>
        <p:spPr/>
        <p:txBody>
          <a:bodyPr/>
          <a:lstStyle/>
          <a:p>
            <a:fld id="{98207754-B307-ED48-AE90-2B7614B3B8A7}" type="slidenum">
              <a:rPr kumimoji="1" lang="ja-JP" altLang="en-US" smtClean="0"/>
              <a:t>1</a:t>
            </a:fld>
            <a:endParaRPr kumimoji="1" lang="ja-JP" altLang="en-US"/>
          </a:p>
        </p:txBody>
      </p:sp>
    </p:spTree>
    <p:extLst>
      <p:ext uri="{BB962C8B-B14F-4D97-AF65-F5344CB8AC3E}">
        <p14:creationId xmlns:p14="http://schemas.microsoft.com/office/powerpoint/2010/main" val="247042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latin typeface="+mn-lt"/>
                <a:ea typeface="+mn-ea"/>
                <a:cs typeface="+mn-cs"/>
                <a:hlinkClick r:id="rId3"/>
              </a:rPr>
              <a:t>マイクロソフトは、生物学の新興企業</a:t>
            </a:r>
            <a:r>
              <a:rPr kumimoji="1" lang="en-US" altLang="ja-JP" sz="1200" kern="1200" dirty="0">
                <a:solidFill>
                  <a:schemeClr val="tx1"/>
                </a:solidFill>
                <a:latin typeface="+mn-lt"/>
                <a:ea typeface="+mn-ea"/>
                <a:cs typeface="+mn-cs"/>
                <a:hlinkClick r:id="rId3"/>
              </a:rPr>
              <a:t>Twist Bioscience</a:t>
            </a:r>
            <a:r>
              <a:rPr kumimoji="1" lang="ja-JP" altLang="en-US" sz="1200" kern="1200" dirty="0">
                <a:solidFill>
                  <a:schemeClr val="tx1"/>
                </a:solidFill>
                <a:latin typeface="+mn-lt"/>
                <a:ea typeface="+mn-ea"/>
                <a:cs typeface="+mn-cs"/>
                <a:hlinkClick r:id="rId3"/>
              </a:rPr>
              <a:t>から大量の</a:t>
            </a:r>
            <a:r>
              <a:rPr kumimoji="1" lang="en-US" altLang="ja-JP" sz="1200" kern="1200" dirty="0">
                <a:solidFill>
                  <a:schemeClr val="tx1"/>
                </a:solidFill>
                <a:latin typeface="+mn-lt"/>
                <a:ea typeface="+mn-ea"/>
                <a:cs typeface="+mn-cs"/>
                <a:hlinkClick r:id="rId3"/>
              </a:rPr>
              <a:t>DNA</a:t>
            </a:r>
            <a:r>
              <a:rPr kumimoji="1" lang="ja-JP" altLang="en-US" sz="1200" kern="1200" dirty="0">
                <a:solidFill>
                  <a:schemeClr val="tx1"/>
                </a:solidFill>
                <a:latin typeface="+mn-lt"/>
                <a:ea typeface="+mn-ea"/>
                <a:cs typeface="+mn-cs"/>
                <a:hlinkClick r:id="rId3"/>
              </a:rPr>
              <a:t>を</a:t>
            </a:r>
            <a:r>
              <a:rPr kumimoji="1" lang="ja-JP" altLang="en-US" sz="1200" kern="1200" dirty="0">
                <a:solidFill>
                  <a:schemeClr val="tx1"/>
                </a:solidFill>
                <a:latin typeface="+mn-lt"/>
                <a:ea typeface="+mn-ea"/>
                <a:cs typeface="+mn-cs"/>
                <a:hlinkClick r:id="rId4"/>
              </a:rPr>
              <a:t>購入している。目的は、遺伝物質を使ったデータ保存の研究だ。</a:t>
            </a:r>
          </a:p>
          <a:p>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のデータ密度は、従来のストレージシステムと比べて桁違いで、</a:t>
            </a:r>
            <a:r>
              <a:rPr kumimoji="1" lang="en-US" altLang="ja-JP" sz="1200" kern="1200" dirty="0">
                <a:solidFill>
                  <a:schemeClr val="tx1"/>
                </a:solidFill>
                <a:latin typeface="+mn-lt"/>
                <a:ea typeface="+mn-ea"/>
                <a:cs typeface="+mn-cs"/>
              </a:rPr>
              <a:t>1g</a:t>
            </a:r>
            <a:r>
              <a:rPr kumimoji="1" lang="ja-JP" altLang="en-US" sz="1200" kern="1200" dirty="0">
                <a:solidFill>
                  <a:schemeClr val="tx1"/>
                </a:solidFill>
                <a:latin typeface="+mn-lt"/>
                <a:ea typeface="+mn-ea"/>
                <a:cs typeface="+mn-cs"/>
              </a:rPr>
              <a:t>の</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に</a:t>
            </a:r>
            <a:r>
              <a:rPr kumimoji="1" lang="en-US" altLang="ja-JP" sz="1200" kern="1200" dirty="0">
                <a:solidFill>
                  <a:schemeClr val="tx1"/>
                </a:solidFill>
                <a:latin typeface="+mn-lt"/>
                <a:ea typeface="+mn-ea"/>
                <a:cs typeface="+mn-cs"/>
              </a:rPr>
              <a:t>10</a:t>
            </a:r>
            <a:r>
              <a:rPr kumimoji="1" lang="ja-JP" altLang="en-US" sz="1200" kern="1200" dirty="0">
                <a:solidFill>
                  <a:schemeClr val="tx1"/>
                </a:solidFill>
                <a:latin typeface="+mn-lt"/>
                <a:ea typeface="+mn-ea"/>
                <a:cs typeface="+mn-cs"/>
              </a:rPr>
              <a:t>億テラバイト（</a:t>
            </a:r>
            <a:r>
              <a:rPr kumimoji="1" lang="en-US" altLang="ja-JP" sz="1200" kern="1200" dirty="0">
                <a:solidFill>
                  <a:schemeClr val="tx1"/>
                </a:solidFill>
                <a:latin typeface="+mn-lt"/>
                <a:ea typeface="+mn-ea"/>
                <a:cs typeface="+mn-cs"/>
              </a:rPr>
              <a:t>1</a:t>
            </a:r>
            <a:r>
              <a:rPr kumimoji="1" lang="ja-JP" altLang="en-US" sz="1200" kern="1200" dirty="0">
                <a:solidFill>
                  <a:schemeClr val="tx1"/>
                </a:solidFill>
                <a:latin typeface="+mn-lt"/>
                <a:ea typeface="+mn-ea"/>
                <a:cs typeface="+mn-cs"/>
              </a:rPr>
              <a:t>ゼタバイト）近くのデータを保存できる。また</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は著しく頑丈だ。科学者たちは、大昔の</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小片の塩基配列決定に成功している。</a:t>
            </a:r>
          </a:p>
          <a:p>
            <a:r>
              <a:rPr kumimoji="1" lang="ja-JP" altLang="en-US" sz="1200" kern="1200" dirty="0">
                <a:solidFill>
                  <a:schemeClr val="tx1"/>
                </a:solidFill>
                <a:latin typeface="+mn-lt"/>
                <a:ea typeface="+mn-ea"/>
                <a:cs typeface="+mn-cs"/>
              </a:rPr>
              <a:t>こうした特性から、</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は長期間のデータ保存の選択肢として魅力的なのだ。バイナリデータを</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の塩基対として保存するのにはすでに</a:t>
            </a:r>
            <a:r>
              <a:rPr kumimoji="1" lang="ja-JP" altLang="en-US" sz="1200" kern="1200" dirty="0">
                <a:solidFill>
                  <a:schemeClr val="tx1"/>
                </a:solidFill>
                <a:latin typeface="+mn-lt"/>
                <a:ea typeface="+mn-ea"/>
                <a:cs typeface="+mn-cs"/>
                <a:hlinkClick r:id="rId5"/>
              </a:rPr>
              <a:t>成功しており、</a:t>
            </a:r>
            <a:r>
              <a:rPr kumimoji="1" lang="en-US" altLang="ja-JP" sz="1200" kern="1200" dirty="0">
                <a:solidFill>
                  <a:schemeClr val="tx1"/>
                </a:solidFill>
                <a:latin typeface="+mn-lt"/>
                <a:ea typeface="+mn-ea"/>
                <a:cs typeface="+mn-cs"/>
                <a:hlinkClick r:id="rId5"/>
              </a:rPr>
              <a:t>2013</a:t>
            </a:r>
            <a:r>
              <a:rPr kumimoji="1" lang="ja-JP" altLang="en-US" sz="1200" kern="1200" dirty="0">
                <a:solidFill>
                  <a:schemeClr val="tx1"/>
                </a:solidFill>
                <a:latin typeface="+mn-lt"/>
                <a:ea typeface="+mn-ea"/>
                <a:cs typeface="+mn-cs"/>
                <a:hlinkClick r:id="rId5"/>
              </a:rPr>
              <a:t>年に行われた推計では、</a:t>
            </a:r>
            <a:r>
              <a:rPr kumimoji="1" lang="en-US" altLang="ja-JP" sz="1200" kern="1200" dirty="0">
                <a:solidFill>
                  <a:schemeClr val="tx1"/>
                </a:solidFill>
                <a:latin typeface="+mn-lt"/>
                <a:ea typeface="+mn-ea"/>
                <a:cs typeface="+mn-cs"/>
                <a:hlinkClick r:id="rId5"/>
              </a:rPr>
              <a:t>500</a:t>
            </a:r>
            <a:r>
              <a:rPr kumimoji="1" lang="ja-JP" altLang="en-US" sz="1200" kern="1200" dirty="0">
                <a:solidFill>
                  <a:schemeClr val="tx1"/>
                </a:solidFill>
                <a:latin typeface="+mn-lt"/>
                <a:ea typeface="+mn-ea"/>
                <a:cs typeface="+mn-cs"/>
                <a:hlinkClick r:id="rId5"/>
              </a:rPr>
              <a:t>年以上のデータ保存に関して経済的に意味があると示されている。</a:t>
            </a:r>
            <a:endParaRPr kumimoji="1" lang="en-US" altLang="ja-JP" sz="1200" kern="1200" dirty="0">
              <a:solidFill>
                <a:schemeClr val="tx1"/>
              </a:solidFill>
              <a:latin typeface="+mn-lt"/>
              <a:ea typeface="+mn-ea"/>
              <a:cs typeface="+mn-cs"/>
            </a:endParaRPr>
          </a:p>
          <a:p>
            <a:endParaRPr kumimoji="1" lang="en-US" altLang="ja-JP" sz="1200" kern="1200" dirty="0">
              <a:solidFill>
                <a:schemeClr val="tx1"/>
              </a:solidFill>
              <a:latin typeface="+mn-lt"/>
              <a:ea typeface="+mn-ea"/>
              <a:cs typeface="+mn-cs"/>
            </a:endParaRPr>
          </a:p>
          <a:p>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記憶装置で難しいのは読み出しと書き込みだ。書き込みは</a:t>
            </a:r>
            <a:r>
              <a:rPr kumimoji="1" lang="en-US" altLang="ja-JP" sz="1200" kern="1200" dirty="0">
                <a:solidFill>
                  <a:schemeClr val="tx1"/>
                </a:solidFill>
                <a:latin typeface="+mn-lt"/>
                <a:ea typeface="+mn-ea"/>
                <a:cs typeface="+mn-cs"/>
              </a:rPr>
              <a:t>Twist</a:t>
            </a:r>
            <a:r>
              <a:rPr kumimoji="1" lang="ja-JP" altLang="en-US" sz="1200" kern="1200" dirty="0">
                <a:solidFill>
                  <a:schemeClr val="tx1"/>
                </a:solidFill>
                <a:latin typeface="+mn-lt"/>
                <a:ea typeface="+mn-ea"/>
                <a:cs typeface="+mn-cs"/>
              </a:rPr>
              <a:t>が行う。</a:t>
            </a:r>
            <a:r>
              <a:rPr kumimoji="1" lang="en-US" altLang="ja-JP" sz="1200" kern="1200" dirty="0">
                <a:solidFill>
                  <a:schemeClr val="tx1"/>
                </a:solidFill>
                <a:latin typeface="+mn-lt"/>
                <a:ea typeface="+mn-ea"/>
                <a:cs typeface="+mn-cs"/>
              </a:rPr>
              <a:t>Twist</a:t>
            </a:r>
            <a:r>
              <a:rPr kumimoji="1" lang="ja-JP" altLang="en-US" sz="1200" kern="1200" dirty="0">
                <a:solidFill>
                  <a:schemeClr val="tx1"/>
                </a:solidFill>
                <a:latin typeface="+mn-lt"/>
                <a:ea typeface="+mn-ea"/>
                <a:cs typeface="+mn-cs"/>
              </a:rPr>
              <a:t>は、同社が開発した機械を使って、</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鎖をカスタマイズできるのだ。</a:t>
            </a:r>
            <a:r>
              <a:rPr kumimoji="1" lang="en-US" altLang="ja-JP" sz="1200" kern="1200" dirty="0">
                <a:solidFill>
                  <a:schemeClr val="tx1"/>
                </a:solidFill>
                <a:latin typeface="+mn-lt"/>
                <a:ea typeface="+mn-ea"/>
                <a:cs typeface="+mn-cs"/>
              </a:rPr>
              <a:t>Twist</a:t>
            </a:r>
            <a:r>
              <a:rPr kumimoji="1" lang="ja-JP" altLang="en-US" sz="1200" kern="1200" dirty="0">
                <a:solidFill>
                  <a:schemeClr val="tx1"/>
                </a:solidFill>
                <a:latin typeface="+mn-lt"/>
                <a:ea typeface="+mn-ea"/>
                <a:cs typeface="+mn-cs"/>
              </a:rPr>
              <a:t>の主な顧客は研究所で、カスタマイズした遺伝物質を微生物に挿入し、望ましい栄養素の生成など、有用な化学反応を引き起こせる微生物を作成している。ただし、</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を使ったデータ保存は、</a:t>
            </a:r>
            <a:r>
              <a:rPr kumimoji="1" lang="en-US" altLang="ja-JP" sz="1200" kern="1200" dirty="0">
                <a:solidFill>
                  <a:schemeClr val="tx1"/>
                </a:solidFill>
                <a:latin typeface="+mn-lt"/>
                <a:ea typeface="+mn-ea"/>
                <a:cs typeface="+mn-cs"/>
              </a:rPr>
              <a:t>Twist</a:t>
            </a:r>
            <a:r>
              <a:rPr kumimoji="1" lang="ja-JP" altLang="en-US" sz="1200" kern="1200" dirty="0">
                <a:solidFill>
                  <a:schemeClr val="tx1"/>
                </a:solidFill>
                <a:latin typeface="+mn-lt"/>
                <a:ea typeface="+mn-ea"/>
                <a:cs typeface="+mn-cs"/>
              </a:rPr>
              <a:t>にとって新しい分野だ。</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配列のカスタマイズは塩基</a:t>
            </a:r>
            <a:r>
              <a:rPr kumimoji="1" lang="en-US" altLang="ja-JP" sz="1200" kern="1200" dirty="0">
                <a:solidFill>
                  <a:schemeClr val="tx1"/>
                </a:solidFill>
                <a:latin typeface="+mn-lt"/>
                <a:ea typeface="+mn-ea"/>
                <a:cs typeface="+mn-cs"/>
              </a:rPr>
              <a:t>1</a:t>
            </a:r>
            <a:r>
              <a:rPr kumimoji="1" lang="ja-JP" altLang="en-US" sz="1200" kern="1200" dirty="0">
                <a:solidFill>
                  <a:schemeClr val="tx1"/>
                </a:solidFill>
                <a:latin typeface="+mn-lt"/>
                <a:ea typeface="+mn-ea"/>
                <a:cs typeface="+mn-cs"/>
              </a:rPr>
              <a:t>つあたり約</a:t>
            </a:r>
            <a:r>
              <a:rPr kumimoji="1" lang="en-US" altLang="ja-JP" sz="1200" kern="1200" dirty="0">
                <a:solidFill>
                  <a:schemeClr val="tx1"/>
                </a:solidFill>
                <a:latin typeface="+mn-lt"/>
                <a:ea typeface="+mn-ea"/>
                <a:cs typeface="+mn-cs"/>
              </a:rPr>
              <a:t>10</a:t>
            </a:r>
            <a:r>
              <a:rPr kumimoji="1" lang="ja-JP" altLang="en-US" sz="1200" kern="1200" dirty="0">
                <a:solidFill>
                  <a:schemeClr val="tx1"/>
                </a:solidFill>
                <a:latin typeface="+mn-lt"/>
                <a:ea typeface="+mn-ea"/>
                <a:cs typeface="+mn-cs"/>
              </a:rPr>
              <a:t>セントかかるが、</a:t>
            </a:r>
            <a:r>
              <a:rPr kumimoji="1" lang="en-US" altLang="ja-JP" sz="1200" kern="1200" dirty="0">
                <a:solidFill>
                  <a:schemeClr val="tx1"/>
                </a:solidFill>
                <a:latin typeface="+mn-lt"/>
                <a:ea typeface="+mn-ea"/>
                <a:cs typeface="+mn-cs"/>
              </a:rPr>
              <a:t>Twist</a:t>
            </a:r>
            <a:r>
              <a:rPr kumimoji="1" lang="ja-JP" altLang="en-US" sz="1200" kern="1200" dirty="0">
                <a:solidFill>
                  <a:schemeClr val="tx1"/>
                </a:solidFill>
                <a:latin typeface="+mn-lt"/>
                <a:ea typeface="+mn-ea"/>
                <a:cs typeface="+mn-cs"/>
              </a:rPr>
              <a:t>はこれを</a:t>
            </a:r>
            <a:r>
              <a:rPr kumimoji="1" lang="en-US" altLang="ja-JP" sz="1200" kern="1200" dirty="0">
                <a:solidFill>
                  <a:schemeClr val="tx1"/>
                </a:solidFill>
                <a:latin typeface="+mn-lt"/>
                <a:ea typeface="+mn-ea"/>
                <a:cs typeface="+mn-cs"/>
              </a:rPr>
              <a:t>2</a:t>
            </a:r>
            <a:r>
              <a:rPr kumimoji="1" lang="ja-JP" altLang="en-US" sz="1200" kern="1200" dirty="0">
                <a:solidFill>
                  <a:schemeClr val="tx1"/>
                </a:solidFill>
                <a:latin typeface="+mn-lt"/>
                <a:ea typeface="+mn-ea"/>
                <a:cs typeface="+mn-cs"/>
              </a:rPr>
              <a:t>セントまで下げることを目指している。</a:t>
            </a:r>
          </a:p>
          <a:p>
            <a:r>
              <a:rPr kumimoji="1" lang="ja-JP" altLang="en-US" sz="1200" kern="1200" dirty="0">
                <a:solidFill>
                  <a:schemeClr val="tx1"/>
                </a:solidFill>
                <a:latin typeface="+mn-lt"/>
                <a:ea typeface="+mn-ea"/>
                <a:cs typeface="+mn-cs"/>
              </a:rPr>
              <a:t>データの読み出しには遺伝子の配列解析技術を用いるが、その費用はこの</a:t>
            </a:r>
            <a:r>
              <a:rPr kumimoji="1" lang="en-US" altLang="ja-JP" sz="1200" kern="1200" dirty="0">
                <a:solidFill>
                  <a:schemeClr val="tx1"/>
                </a:solidFill>
                <a:latin typeface="+mn-lt"/>
                <a:ea typeface="+mn-ea"/>
                <a:cs typeface="+mn-cs"/>
              </a:rPr>
              <a:t>20</a:t>
            </a:r>
            <a:r>
              <a:rPr kumimoji="1" lang="ja-JP" altLang="en-US" sz="1200" kern="1200" dirty="0">
                <a:solidFill>
                  <a:schemeClr val="tx1"/>
                </a:solidFill>
                <a:latin typeface="+mn-lt"/>
                <a:ea typeface="+mn-ea"/>
                <a:cs typeface="+mn-cs"/>
              </a:rPr>
              <a:t>年間でかなり下がっている。</a:t>
            </a:r>
            <a:r>
              <a:rPr kumimoji="1" lang="en-US" altLang="ja-JP" sz="1200" kern="1200" dirty="0">
                <a:solidFill>
                  <a:schemeClr val="tx1"/>
                </a:solidFill>
                <a:latin typeface="+mn-lt"/>
                <a:ea typeface="+mn-ea"/>
                <a:cs typeface="+mn-cs"/>
              </a:rPr>
              <a:t>1990</a:t>
            </a:r>
            <a:r>
              <a:rPr kumimoji="1" lang="ja-JP" altLang="en-US" sz="1200" kern="1200" dirty="0">
                <a:solidFill>
                  <a:schemeClr val="tx1"/>
                </a:solidFill>
                <a:latin typeface="+mn-lt"/>
                <a:ea typeface="+mn-ea"/>
                <a:cs typeface="+mn-cs"/>
              </a:rPr>
              <a:t>～</a:t>
            </a:r>
            <a:r>
              <a:rPr kumimoji="1" lang="en-US" altLang="ja-JP" sz="1200" kern="1200" dirty="0">
                <a:solidFill>
                  <a:schemeClr val="tx1"/>
                </a:solidFill>
                <a:latin typeface="+mn-lt"/>
                <a:ea typeface="+mn-ea"/>
                <a:cs typeface="+mn-cs"/>
              </a:rPr>
              <a:t>2003</a:t>
            </a:r>
            <a:r>
              <a:rPr kumimoji="1" lang="ja-JP" altLang="en-US" sz="1200" kern="1200" dirty="0">
                <a:solidFill>
                  <a:schemeClr val="tx1"/>
                </a:solidFill>
                <a:latin typeface="+mn-lt"/>
                <a:ea typeface="+mn-ea"/>
                <a:cs typeface="+mn-cs"/>
              </a:rPr>
              <a:t>年に行われたヒトゲノム・プロジェクトは約</a:t>
            </a:r>
            <a:r>
              <a:rPr kumimoji="1" lang="en-US" altLang="ja-JP" sz="1200" kern="1200" dirty="0">
                <a:solidFill>
                  <a:schemeClr val="tx1"/>
                </a:solidFill>
                <a:latin typeface="+mn-lt"/>
                <a:ea typeface="+mn-ea"/>
                <a:cs typeface="+mn-cs"/>
              </a:rPr>
              <a:t>30</a:t>
            </a:r>
            <a:r>
              <a:rPr kumimoji="1" lang="ja-JP" altLang="en-US" sz="1200" kern="1200" dirty="0">
                <a:solidFill>
                  <a:schemeClr val="tx1"/>
                </a:solidFill>
                <a:latin typeface="+mn-lt"/>
                <a:ea typeface="+mn-ea"/>
                <a:cs typeface="+mn-cs"/>
              </a:rPr>
              <a:t>億ドルかかったが、現在は同じことを約</a:t>
            </a:r>
            <a:r>
              <a:rPr kumimoji="1" lang="en-US" altLang="ja-JP" sz="1200" kern="1200" dirty="0">
                <a:solidFill>
                  <a:schemeClr val="tx1"/>
                </a:solidFill>
                <a:latin typeface="+mn-lt"/>
                <a:ea typeface="+mn-ea"/>
                <a:cs typeface="+mn-cs"/>
              </a:rPr>
              <a:t>1,000</a:t>
            </a:r>
            <a:r>
              <a:rPr kumimoji="1" lang="ja-JP" altLang="en-US" sz="1200" kern="1200" dirty="0">
                <a:solidFill>
                  <a:schemeClr val="tx1"/>
                </a:solidFill>
                <a:latin typeface="+mn-lt"/>
                <a:ea typeface="+mn-ea"/>
                <a:cs typeface="+mn-cs"/>
              </a:rPr>
              <a:t>ドルで実施できる。</a:t>
            </a:r>
          </a:p>
          <a:p>
            <a:r>
              <a:rPr kumimoji="1" lang="ja-JP" altLang="en-US" sz="1200" kern="1200" dirty="0">
                <a:solidFill>
                  <a:schemeClr val="tx1"/>
                </a:solidFill>
                <a:latin typeface="+mn-lt"/>
                <a:ea typeface="+mn-ea"/>
                <a:cs typeface="+mn-cs"/>
              </a:rPr>
              <a:t>こうした費用の状況から、合成</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によるデータ保存の実用化まではまだかなりあるとはいえ、技術自体は機能すると考えられている。</a:t>
            </a:r>
          </a:p>
          <a:p>
            <a:r>
              <a:rPr kumimoji="1" lang="ja-JP" altLang="en-US" sz="1200" kern="1200" dirty="0">
                <a:solidFill>
                  <a:schemeClr val="tx1"/>
                </a:solidFill>
                <a:latin typeface="+mn-lt"/>
                <a:ea typeface="+mn-ea"/>
                <a:cs typeface="+mn-cs"/>
              </a:rPr>
              <a:t>マイクロソフトによれば、</a:t>
            </a:r>
            <a:r>
              <a:rPr kumimoji="1" lang="en-US" altLang="ja-JP" sz="1200" kern="1200" dirty="0">
                <a:solidFill>
                  <a:schemeClr val="tx1"/>
                </a:solidFill>
                <a:latin typeface="+mn-lt"/>
                <a:ea typeface="+mn-ea"/>
                <a:cs typeface="+mn-cs"/>
              </a:rPr>
              <a:t>Twist</a:t>
            </a:r>
            <a:r>
              <a:rPr kumimoji="1" lang="ja-JP" altLang="en-US" sz="1200" kern="1200" dirty="0">
                <a:solidFill>
                  <a:schemeClr val="tx1"/>
                </a:solidFill>
                <a:latin typeface="+mn-lt"/>
                <a:ea typeface="+mn-ea"/>
                <a:cs typeface="+mn-cs"/>
              </a:rPr>
              <a:t>との最初の試験で、この手順で符号化したデータを</a:t>
            </a:r>
            <a:r>
              <a:rPr kumimoji="1" lang="en-US" altLang="ja-JP" sz="1200" kern="1200" dirty="0">
                <a:solidFill>
                  <a:schemeClr val="tx1"/>
                </a:solidFill>
                <a:latin typeface="+mn-lt"/>
                <a:ea typeface="+mn-ea"/>
                <a:cs typeface="+mn-cs"/>
              </a:rPr>
              <a:t>DNA</a:t>
            </a:r>
            <a:r>
              <a:rPr kumimoji="1" lang="ja-JP" altLang="en-US" sz="1200" kern="1200" dirty="0">
                <a:solidFill>
                  <a:schemeClr val="tx1"/>
                </a:solidFill>
                <a:latin typeface="+mn-lt"/>
                <a:ea typeface="+mn-ea"/>
                <a:cs typeface="+mn-cs"/>
              </a:rPr>
              <a:t>からすべて回収できることが証明された。つまり、いつの日か、十分に安価なものにできれば、長期間のデータ保存に、生物と同じこの技術を使えるかもしれない。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98207754-B307-ED48-AE90-2B7614B3B8A7}" type="slidenum">
              <a:rPr kumimoji="1" lang="ja-JP" altLang="en-US" smtClean="0"/>
              <a:t>28</a:t>
            </a:fld>
            <a:endParaRPr kumimoji="1" lang="ja-JP" altLang="en-US"/>
          </a:p>
        </p:txBody>
      </p:sp>
    </p:spTree>
    <p:extLst>
      <p:ext uri="{BB962C8B-B14F-4D97-AF65-F5344CB8AC3E}">
        <p14:creationId xmlns:p14="http://schemas.microsoft.com/office/powerpoint/2010/main" val="2551416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2148386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24445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28209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88823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23644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276313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343162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237741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369005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282296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667223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340751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685800"/>
            <a:ext cx="9144000" cy="5486400"/>
          </a:xfrm>
          <a:prstGeom prst="rect">
            <a:avLst/>
          </a:prstGeom>
        </p:spPr>
      </p:pic>
      <p:sp>
        <p:nvSpPr>
          <p:cNvPr id="3" name="テキスト ボックス 2"/>
          <p:cNvSpPr txBox="1"/>
          <p:nvPr/>
        </p:nvSpPr>
        <p:spPr>
          <a:xfrm>
            <a:off x="1825064" y="224109"/>
            <a:ext cx="5293755" cy="369332"/>
          </a:xfrm>
          <a:prstGeom prst="rect">
            <a:avLst/>
          </a:prstGeom>
          <a:noFill/>
        </p:spPr>
        <p:txBody>
          <a:bodyPr wrap="square" rtlCol="0">
            <a:spAutoFit/>
          </a:bodyPr>
          <a:lstStyle/>
          <a:p>
            <a:pPr algn="ctr"/>
            <a:r>
              <a:rPr kumimoji="1" lang="en-US" altLang="ja-JP" dirty="0">
                <a:latin typeface="メイリオ"/>
                <a:ea typeface="メイリオ"/>
                <a:cs typeface="メイリオ"/>
              </a:rPr>
              <a:t>MARLEY Natural</a:t>
            </a:r>
            <a:endParaRPr kumimoji="1" lang="ja-JP" altLang="en-US" dirty="0">
              <a:latin typeface="メイリオ"/>
              <a:ea typeface="メイリオ"/>
              <a:cs typeface="メイリオ"/>
            </a:endParaRPr>
          </a:p>
        </p:txBody>
      </p:sp>
    </p:spTree>
    <p:extLst>
      <p:ext uri="{BB962C8B-B14F-4D97-AF65-F5344CB8AC3E}">
        <p14:creationId xmlns:p14="http://schemas.microsoft.com/office/powerpoint/2010/main" val="272444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79400" y="1320800"/>
            <a:ext cx="8585200" cy="4203700"/>
          </a:xfrm>
          <a:prstGeom prst="rect">
            <a:avLst/>
          </a:prstGeom>
        </p:spPr>
      </p:pic>
      <p:sp>
        <p:nvSpPr>
          <p:cNvPr id="3" name="テキスト ボックス 2"/>
          <p:cNvSpPr txBox="1"/>
          <p:nvPr/>
        </p:nvSpPr>
        <p:spPr>
          <a:xfrm>
            <a:off x="2555776" y="69269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大麻マヨネーズを使ったロブスターロール</a:t>
            </a:r>
          </a:p>
        </p:txBody>
      </p:sp>
    </p:spTree>
    <p:extLst>
      <p:ext uri="{BB962C8B-B14F-4D97-AF65-F5344CB8AC3E}">
        <p14:creationId xmlns:p14="http://schemas.microsoft.com/office/powerpoint/2010/main" val="3174403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79400" y="1333500"/>
            <a:ext cx="8585200" cy="4178300"/>
          </a:xfrm>
          <a:prstGeom prst="rect">
            <a:avLst/>
          </a:prstGeom>
        </p:spPr>
      </p:pic>
      <p:sp>
        <p:nvSpPr>
          <p:cNvPr id="3" name="テキスト ボックス 2"/>
          <p:cNvSpPr txBox="1"/>
          <p:nvPr/>
        </p:nvSpPr>
        <p:spPr>
          <a:xfrm>
            <a:off x="2555776" y="69269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カンナビス・ティー</a:t>
            </a:r>
          </a:p>
        </p:txBody>
      </p:sp>
    </p:spTree>
    <p:extLst>
      <p:ext uri="{BB962C8B-B14F-4D97-AF65-F5344CB8AC3E}">
        <p14:creationId xmlns:p14="http://schemas.microsoft.com/office/powerpoint/2010/main" val="3091275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08000" y="723900"/>
            <a:ext cx="8128000" cy="5410200"/>
          </a:xfrm>
          <a:prstGeom prst="rect">
            <a:avLst/>
          </a:prstGeom>
        </p:spPr>
      </p:pic>
      <p:sp>
        <p:nvSpPr>
          <p:cNvPr id="3" name="テキスト ボックス 2"/>
          <p:cNvSpPr txBox="1"/>
          <p:nvPr/>
        </p:nvSpPr>
        <p:spPr>
          <a:xfrm>
            <a:off x="2459720" y="350222"/>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大麻スムージー</a:t>
            </a:r>
          </a:p>
        </p:txBody>
      </p:sp>
    </p:spTree>
    <p:extLst>
      <p:ext uri="{BB962C8B-B14F-4D97-AF65-F5344CB8AC3E}">
        <p14:creationId xmlns:p14="http://schemas.microsoft.com/office/powerpoint/2010/main" val="255268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08000" y="1161446"/>
            <a:ext cx="8128000" cy="5410200"/>
          </a:xfrm>
          <a:prstGeom prst="rect">
            <a:avLst/>
          </a:prstGeom>
        </p:spPr>
      </p:pic>
      <p:sp>
        <p:nvSpPr>
          <p:cNvPr id="3" name="テキスト ボックス 2"/>
          <p:cNvSpPr txBox="1"/>
          <p:nvPr/>
        </p:nvSpPr>
        <p:spPr>
          <a:xfrm>
            <a:off x="2459720" y="519499"/>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カンナビス・チョコレートクリーム</a:t>
            </a:r>
          </a:p>
        </p:txBody>
      </p:sp>
    </p:spTree>
    <p:extLst>
      <p:ext uri="{BB962C8B-B14F-4D97-AF65-F5344CB8AC3E}">
        <p14:creationId xmlns:p14="http://schemas.microsoft.com/office/powerpoint/2010/main" val="979753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79400" y="1333500"/>
            <a:ext cx="8585200" cy="4178300"/>
          </a:xfrm>
          <a:prstGeom prst="rect">
            <a:avLst/>
          </a:prstGeom>
        </p:spPr>
      </p:pic>
      <p:sp>
        <p:nvSpPr>
          <p:cNvPr id="3" name="テキスト ボックス 2"/>
          <p:cNvSpPr txBox="1"/>
          <p:nvPr/>
        </p:nvSpPr>
        <p:spPr>
          <a:xfrm>
            <a:off x="2459720" y="68877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大麻入りフムス（ひよこ豆のペースト）</a:t>
            </a:r>
          </a:p>
        </p:txBody>
      </p:sp>
    </p:spTree>
    <p:extLst>
      <p:ext uri="{BB962C8B-B14F-4D97-AF65-F5344CB8AC3E}">
        <p14:creationId xmlns:p14="http://schemas.microsoft.com/office/powerpoint/2010/main" val="209150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79400" y="1320800"/>
            <a:ext cx="8585200" cy="4203700"/>
          </a:xfrm>
          <a:prstGeom prst="rect">
            <a:avLst/>
          </a:prstGeom>
        </p:spPr>
      </p:pic>
      <p:sp>
        <p:nvSpPr>
          <p:cNvPr id="3" name="テキスト ボックス 2"/>
          <p:cNvSpPr txBox="1"/>
          <p:nvPr/>
        </p:nvSpPr>
        <p:spPr>
          <a:xfrm>
            <a:off x="2459720" y="68877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カンナビス・ジャム</a:t>
            </a:r>
          </a:p>
        </p:txBody>
      </p:sp>
      <p:sp>
        <p:nvSpPr>
          <p:cNvPr id="4" name="正方形/長方形 3"/>
          <p:cNvSpPr/>
          <p:nvPr/>
        </p:nvSpPr>
        <p:spPr>
          <a:xfrm>
            <a:off x="279400" y="5613954"/>
            <a:ext cx="8585200" cy="523220"/>
          </a:xfrm>
          <a:prstGeom prst="rect">
            <a:avLst/>
          </a:prstGeom>
        </p:spPr>
        <p:txBody>
          <a:bodyPr wrap="square">
            <a:spAutoFit/>
          </a:bodyPr>
          <a:lstStyle/>
          <a:p>
            <a:r>
              <a:rPr lang="ja-JP" altLang="en-US" sz="1400" dirty="0">
                <a:latin typeface="メイリオ"/>
                <a:ea typeface="メイリオ"/>
                <a:cs typeface="メイリオ"/>
              </a:rPr>
              <a:t>ピーナッツバター、イチゴジャム、シナモン、そしてカンナビスココナッツオイルを混ぜて、トーストに塗って食べると絶品とのこと</a:t>
            </a:r>
            <a:r>
              <a:rPr lang="en-US" altLang="ja-JP" sz="1400" dirty="0">
                <a:latin typeface="メイリオ"/>
                <a:ea typeface="メイリオ"/>
                <a:cs typeface="メイリオ"/>
              </a:rPr>
              <a:t>…</a:t>
            </a:r>
            <a:endParaRPr lang="ja-JP" altLang="en-US" sz="1400" dirty="0">
              <a:latin typeface="メイリオ"/>
              <a:ea typeface="メイリオ"/>
              <a:cs typeface="メイリオ"/>
            </a:endParaRPr>
          </a:p>
        </p:txBody>
      </p:sp>
    </p:spTree>
    <p:extLst>
      <p:ext uri="{BB962C8B-B14F-4D97-AF65-F5344CB8AC3E}">
        <p14:creationId xmlns:p14="http://schemas.microsoft.com/office/powerpoint/2010/main" val="3476797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459720" y="68877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カンナビス入りスパゲッティトマトソース</a:t>
            </a:r>
          </a:p>
        </p:txBody>
      </p:sp>
      <p:pic>
        <p:nvPicPr>
          <p:cNvPr id="5" name="図 4"/>
          <p:cNvPicPr>
            <a:picLocks noChangeAspect="1"/>
          </p:cNvPicPr>
          <p:nvPr/>
        </p:nvPicPr>
        <p:blipFill>
          <a:blip r:embed="rId2"/>
          <a:stretch>
            <a:fillRect/>
          </a:stretch>
        </p:blipFill>
        <p:spPr>
          <a:xfrm>
            <a:off x="508000" y="1097420"/>
            <a:ext cx="8128000" cy="5410200"/>
          </a:xfrm>
          <a:prstGeom prst="rect">
            <a:avLst/>
          </a:prstGeom>
        </p:spPr>
      </p:pic>
    </p:spTree>
    <p:extLst>
      <p:ext uri="{BB962C8B-B14F-4D97-AF65-F5344CB8AC3E}">
        <p14:creationId xmlns:p14="http://schemas.microsoft.com/office/powerpoint/2010/main" val="1995567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771700" y="912888"/>
            <a:ext cx="516568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カンナビス入りほうれん草アーティチョークディップ</a:t>
            </a:r>
          </a:p>
        </p:txBody>
      </p:sp>
      <p:pic>
        <p:nvPicPr>
          <p:cNvPr id="2" name="図 1"/>
          <p:cNvPicPr>
            <a:picLocks noChangeAspect="1"/>
          </p:cNvPicPr>
          <p:nvPr/>
        </p:nvPicPr>
        <p:blipFill>
          <a:blip r:embed="rId2"/>
          <a:stretch>
            <a:fillRect/>
          </a:stretch>
        </p:blipFill>
        <p:spPr>
          <a:xfrm>
            <a:off x="114300" y="1594216"/>
            <a:ext cx="8915400" cy="4267200"/>
          </a:xfrm>
          <a:prstGeom prst="rect">
            <a:avLst/>
          </a:prstGeom>
        </p:spPr>
      </p:pic>
    </p:spTree>
    <p:extLst>
      <p:ext uri="{BB962C8B-B14F-4D97-AF65-F5344CB8AC3E}">
        <p14:creationId xmlns:p14="http://schemas.microsoft.com/office/powerpoint/2010/main" val="183903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952500" y="1170090"/>
            <a:ext cx="7239000" cy="5422900"/>
          </a:xfrm>
          <a:prstGeom prst="rect">
            <a:avLst/>
          </a:prstGeom>
        </p:spPr>
      </p:pic>
      <p:sp>
        <p:nvSpPr>
          <p:cNvPr id="3" name="テキスト ボックス 2"/>
          <p:cNvSpPr txBox="1"/>
          <p:nvPr/>
        </p:nvSpPr>
        <p:spPr>
          <a:xfrm>
            <a:off x="2459720" y="68877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カナダの</a:t>
            </a:r>
            <a:r>
              <a:rPr kumimoji="1" lang="en-US" altLang="ja-JP" sz="1600" dirty="0" err="1">
                <a:latin typeface="メイリオ"/>
                <a:ea typeface="メイリオ"/>
                <a:cs typeface="メイリオ"/>
              </a:rPr>
              <a:t>Mettrum</a:t>
            </a:r>
            <a:r>
              <a:rPr kumimoji="1" lang="ja-JP" altLang="en-US" sz="1600" dirty="0">
                <a:latin typeface="メイリオ"/>
                <a:ea typeface="メイリオ"/>
                <a:cs typeface="メイリオ"/>
              </a:rPr>
              <a:t>の大麻栽培（１）</a:t>
            </a:r>
          </a:p>
        </p:txBody>
      </p:sp>
    </p:spTree>
    <p:extLst>
      <p:ext uri="{BB962C8B-B14F-4D97-AF65-F5344CB8AC3E}">
        <p14:creationId xmlns:p14="http://schemas.microsoft.com/office/powerpoint/2010/main" val="97068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459720" y="68877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カナダの</a:t>
            </a:r>
            <a:r>
              <a:rPr kumimoji="1" lang="en-US" altLang="ja-JP" sz="1600" dirty="0" err="1">
                <a:latin typeface="メイリオ"/>
                <a:ea typeface="メイリオ"/>
                <a:cs typeface="メイリオ"/>
              </a:rPr>
              <a:t>Mettrum</a:t>
            </a:r>
            <a:r>
              <a:rPr kumimoji="1" lang="ja-JP" altLang="en-US" sz="1600" dirty="0">
                <a:latin typeface="メイリオ"/>
                <a:ea typeface="メイリオ"/>
                <a:cs typeface="メイリオ"/>
              </a:rPr>
              <a:t>の大麻栽培（２）</a:t>
            </a:r>
          </a:p>
        </p:txBody>
      </p:sp>
      <p:pic>
        <p:nvPicPr>
          <p:cNvPr id="4" name="図 3"/>
          <p:cNvPicPr>
            <a:picLocks noChangeAspect="1"/>
          </p:cNvPicPr>
          <p:nvPr/>
        </p:nvPicPr>
        <p:blipFill>
          <a:blip r:embed="rId2"/>
          <a:stretch>
            <a:fillRect/>
          </a:stretch>
        </p:blipFill>
        <p:spPr>
          <a:xfrm>
            <a:off x="952500" y="1170089"/>
            <a:ext cx="7239000" cy="5422900"/>
          </a:xfrm>
          <a:prstGeom prst="rect">
            <a:avLst/>
          </a:prstGeom>
        </p:spPr>
      </p:pic>
    </p:spTree>
    <p:extLst>
      <p:ext uri="{BB962C8B-B14F-4D97-AF65-F5344CB8AC3E}">
        <p14:creationId xmlns:p14="http://schemas.microsoft.com/office/powerpoint/2010/main" val="3229371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58250" y="780158"/>
            <a:ext cx="2625531" cy="2625531"/>
          </a:xfrm>
          <a:prstGeom prst="rect">
            <a:avLst/>
          </a:prstGeom>
        </p:spPr>
      </p:pic>
      <p:pic>
        <p:nvPicPr>
          <p:cNvPr id="3" name="図 2"/>
          <p:cNvPicPr>
            <a:picLocks noChangeAspect="1"/>
          </p:cNvPicPr>
          <p:nvPr/>
        </p:nvPicPr>
        <p:blipFill>
          <a:blip r:embed="rId3"/>
          <a:stretch>
            <a:fillRect/>
          </a:stretch>
        </p:blipFill>
        <p:spPr>
          <a:xfrm>
            <a:off x="4973575" y="780158"/>
            <a:ext cx="2625531" cy="2625531"/>
          </a:xfrm>
          <a:prstGeom prst="rect">
            <a:avLst/>
          </a:prstGeom>
        </p:spPr>
      </p:pic>
      <p:pic>
        <p:nvPicPr>
          <p:cNvPr id="4" name="図 3"/>
          <p:cNvPicPr>
            <a:picLocks noChangeAspect="1"/>
          </p:cNvPicPr>
          <p:nvPr/>
        </p:nvPicPr>
        <p:blipFill>
          <a:blip r:embed="rId4"/>
          <a:stretch>
            <a:fillRect/>
          </a:stretch>
        </p:blipFill>
        <p:spPr>
          <a:xfrm>
            <a:off x="1558250" y="3732851"/>
            <a:ext cx="2625531" cy="2625531"/>
          </a:xfrm>
          <a:prstGeom prst="rect">
            <a:avLst/>
          </a:prstGeom>
        </p:spPr>
      </p:pic>
      <p:pic>
        <p:nvPicPr>
          <p:cNvPr id="5" name="図 4"/>
          <p:cNvPicPr>
            <a:picLocks noChangeAspect="1"/>
          </p:cNvPicPr>
          <p:nvPr/>
        </p:nvPicPr>
        <p:blipFill>
          <a:blip r:embed="rId5"/>
          <a:stretch>
            <a:fillRect/>
          </a:stretch>
        </p:blipFill>
        <p:spPr>
          <a:xfrm>
            <a:off x="4973575" y="3732851"/>
            <a:ext cx="2625531" cy="2625531"/>
          </a:xfrm>
          <a:prstGeom prst="rect">
            <a:avLst/>
          </a:prstGeom>
        </p:spPr>
      </p:pic>
      <p:sp>
        <p:nvSpPr>
          <p:cNvPr id="6" name="テキスト ボックス 5"/>
          <p:cNvSpPr txBox="1"/>
          <p:nvPr/>
        </p:nvSpPr>
        <p:spPr>
          <a:xfrm>
            <a:off x="5436096" y="3429000"/>
            <a:ext cx="1696989" cy="276999"/>
          </a:xfrm>
          <a:prstGeom prst="rect">
            <a:avLst/>
          </a:prstGeom>
          <a:noFill/>
        </p:spPr>
        <p:txBody>
          <a:bodyPr wrap="square" rtlCol="0">
            <a:spAutoFit/>
          </a:bodyPr>
          <a:lstStyle/>
          <a:p>
            <a:pPr algn="ctr"/>
            <a:r>
              <a:rPr lang="en-US" altLang="en-US" sz="1200" dirty="0"/>
              <a:t>マリー・ゴールド</a:t>
            </a:r>
            <a:endParaRPr kumimoji="1" lang="ja-JP" altLang="en-US" sz="1200" dirty="0"/>
          </a:p>
        </p:txBody>
      </p:sp>
      <p:sp>
        <p:nvSpPr>
          <p:cNvPr id="7" name="テキスト ボックス 6"/>
          <p:cNvSpPr txBox="1"/>
          <p:nvPr/>
        </p:nvSpPr>
        <p:spPr>
          <a:xfrm>
            <a:off x="5436096" y="6358382"/>
            <a:ext cx="1696989" cy="276999"/>
          </a:xfrm>
          <a:prstGeom prst="rect">
            <a:avLst/>
          </a:prstGeom>
          <a:noFill/>
        </p:spPr>
        <p:txBody>
          <a:bodyPr wrap="square" rtlCol="0">
            <a:spAutoFit/>
          </a:bodyPr>
          <a:lstStyle/>
          <a:p>
            <a:pPr algn="ctr"/>
            <a:r>
              <a:rPr lang="en-US" altLang="en-US" sz="1200" dirty="0"/>
              <a:t>マリー・</a:t>
            </a:r>
            <a:r>
              <a:rPr lang="ja-JP" altLang="en-US" sz="1200" dirty="0"/>
              <a:t>レッド</a:t>
            </a:r>
            <a:endParaRPr kumimoji="1" lang="ja-JP" altLang="en-US" sz="1200" dirty="0"/>
          </a:p>
        </p:txBody>
      </p:sp>
      <p:sp>
        <p:nvSpPr>
          <p:cNvPr id="8" name="テキスト ボックス 7"/>
          <p:cNvSpPr txBox="1"/>
          <p:nvPr/>
        </p:nvSpPr>
        <p:spPr>
          <a:xfrm>
            <a:off x="2130479" y="3402844"/>
            <a:ext cx="1696989" cy="276999"/>
          </a:xfrm>
          <a:prstGeom prst="rect">
            <a:avLst/>
          </a:prstGeom>
          <a:noFill/>
        </p:spPr>
        <p:txBody>
          <a:bodyPr wrap="square" rtlCol="0">
            <a:spAutoFit/>
          </a:bodyPr>
          <a:lstStyle/>
          <a:p>
            <a:pPr algn="ctr"/>
            <a:r>
              <a:rPr lang="en-US" altLang="en-US" sz="1200" dirty="0"/>
              <a:t>マリー・</a:t>
            </a:r>
            <a:r>
              <a:rPr lang="ja-JP" altLang="en-US" sz="1200" dirty="0"/>
              <a:t>ブラッグ</a:t>
            </a:r>
            <a:endParaRPr kumimoji="1" lang="ja-JP" altLang="en-US" sz="1200" dirty="0"/>
          </a:p>
        </p:txBody>
      </p:sp>
      <p:sp>
        <p:nvSpPr>
          <p:cNvPr id="9" name="テキスト ボックス 8"/>
          <p:cNvSpPr txBox="1"/>
          <p:nvPr/>
        </p:nvSpPr>
        <p:spPr>
          <a:xfrm>
            <a:off x="2130479" y="6342898"/>
            <a:ext cx="1696989" cy="276999"/>
          </a:xfrm>
          <a:prstGeom prst="rect">
            <a:avLst/>
          </a:prstGeom>
          <a:noFill/>
        </p:spPr>
        <p:txBody>
          <a:bodyPr wrap="square" rtlCol="0">
            <a:spAutoFit/>
          </a:bodyPr>
          <a:lstStyle/>
          <a:p>
            <a:pPr algn="ctr"/>
            <a:r>
              <a:rPr lang="en-US" altLang="en-US" sz="1200" dirty="0"/>
              <a:t>マリー・</a:t>
            </a:r>
            <a:r>
              <a:rPr lang="ja-JP" altLang="en-US" sz="1200" dirty="0"/>
              <a:t>グリーン</a:t>
            </a:r>
            <a:endParaRPr kumimoji="1" lang="ja-JP" altLang="en-US" sz="1200" dirty="0"/>
          </a:p>
        </p:txBody>
      </p:sp>
    </p:spTree>
    <p:extLst>
      <p:ext uri="{BB962C8B-B14F-4D97-AF65-F5344CB8AC3E}">
        <p14:creationId xmlns:p14="http://schemas.microsoft.com/office/powerpoint/2010/main" val="3373486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459720" y="68877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カナダの</a:t>
            </a:r>
            <a:r>
              <a:rPr kumimoji="1" lang="en-US" altLang="ja-JP" sz="1600" dirty="0" err="1">
                <a:latin typeface="メイリオ"/>
                <a:ea typeface="メイリオ"/>
                <a:cs typeface="メイリオ"/>
              </a:rPr>
              <a:t>Mettrum</a:t>
            </a:r>
            <a:r>
              <a:rPr kumimoji="1" lang="ja-JP" altLang="en-US" sz="1600" dirty="0">
                <a:latin typeface="メイリオ"/>
                <a:ea typeface="メイリオ"/>
                <a:cs typeface="メイリオ"/>
              </a:rPr>
              <a:t>の大麻栽培（３）</a:t>
            </a:r>
          </a:p>
        </p:txBody>
      </p:sp>
      <p:pic>
        <p:nvPicPr>
          <p:cNvPr id="2" name="図 1"/>
          <p:cNvPicPr>
            <a:picLocks noChangeAspect="1"/>
          </p:cNvPicPr>
          <p:nvPr/>
        </p:nvPicPr>
        <p:blipFill>
          <a:blip r:embed="rId2"/>
          <a:stretch>
            <a:fillRect/>
          </a:stretch>
        </p:blipFill>
        <p:spPr>
          <a:xfrm>
            <a:off x="952500" y="1127408"/>
            <a:ext cx="7239000" cy="5422900"/>
          </a:xfrm>
          <a:prstGeom prst="rect">
            <a:avLst/>
          </a:prstGeom>
        </p:spPr>
      </p:pic>
    </p:spTree>
    <p:extLst>
      <p:ext uri="{BB962C8B-B14F-4D97-AF65-F5344CB8AC3E}">
        <p14:creationId xmlns:p14="http://schemas.microsoft.com/office/powerpoint/2010/main" val="432662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952500" y="1095392"/>
            <a:ext cx="7239000" cy="5422900"/>
          </a:xfrm>
          <a:prstGeom prst="rect">
            <a:avLst/>
          </a:prstGeom>
        </p:spPr>
      </p:pic>
      <p:sp>
        <p:nvSpPr>
          <p:cNvPr id="5" name="テキスト ボックス 4"/>
          <p:cNvSpPr txBox="1"/>
          <p:nvPr/>
        </p:nvSpPr>
        <p:spPr>
          <a:xfrm>
            <a:off x="2459720" y="68877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カナダの</a:t>
            </a:r>
            <a:r>
              <a:rPr kumimoji="1" lang="en-US" altLang="ja-JP" sz="1600" dirty="0" err="1">
                <a:latin typeface="メイリオ"/>
                <a:ea typeface="メイリオ"/>
                <a:cs typeface="メイリオ"/>
              </a:rPr>
              <a:t>Mettrum</a:t>
            </a:r>
            <a:r>
              <a:rPr kumimoji="1" lang="ja-JP" altLang="en-US" sz="1600" dirty="0">
                <a:latin typeface="メイリオ"/>
                <a:ea typeface="メイリオ"/>
                <a:cs typeface="メイリオ"/>
              </a:rPr>
              <a:t>の大麻栽培（４）</a:t>
            </a:r>
          </a:p>
        </p:txBody>
      </p:sp>
    </p:spTree>
    <p:extLst>
      <p:ext uri="{BB962C8B-B14F-4D97-AF65-F5344CB8AC3E}">
        <p14:creationId xmlns:p14="http://schemas.microsoft.com/office/powerpoint/2010/main" val="3948148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459720" y="68877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カナダの</a:t>
            </a:r>
            <a:r>
              <a:rPr kumimoji="1" lang="en-US" altLang="ja-JP" sz="1600" dirty="0" err="1">
                <a:latin typeface="メイリオ"/>
                <a:ea typeface="メイリオ"/>
                <a:cs typeface="メイリオ"/>
              </a:rPr>
              <a:t>Mettrum</a:t>
            </a:r>
            <a:r>
              <a:rPr kumimoji="1" lang="ja-JP" altLang="en-US" sz="1600" dirty="0">
                <a:latin typeface="メイリオ"/>
                <a:ea typeface="メイリオ"/>
                <a:cs typeface="メイリオ"/>
              </a:rPr>
              <a:t>の大麻栽培（５）</a:t>
            </a:r>
          </a:p>
        </p:txBody>
      </p:sp>
      <p:pic>
        <p:nvPicPr>
          <p:cNvPr id="3" name="図 2"/>
          <p:cNvPicPr>
            <a:picLocks noChangeAspect="1"/>
          </p:cNvPicPr>
          <p:nvPr/>
        </p:nvPicPr>
        <p:blipFill>
          <a:blip r:embed="rId2"/>
          <a:stretch>
            <a:fillRect/>
          </a:stretch>
        </p:blipFill>
        <p:spPr>
          <a:xfrm>
            <a:off x="952500" y="1078104"/>
            <a:ext cx="7239000" cy="5372100"/>
          </a:xfrm>
          <a:prstGeom prst="rect">
            <a:avLst/>
          </a:prstGeom>
        </p:spPr>
      </p:pic>
    </p:spTree>
    <p:extLst>
      <p:ext uri="{BB962C8B-B14F-4D97-AF65-F5344CB8AC3E}">
        <p14:creationId xmlns:p14="http://schemas.microsoft.com/office/powerpoint/2010/main" val="150544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2160881"/>
            <a:ext cx="9144000" cy="4511040"/>
          </a:xfrm>
          <a:prstGeom prst="rect">
            <a:avLst/>
          </a:prstGeom>
        </p:spPr>
      </p:pic>
      <p:sp>
        <p:nvSpPr>
          <p:cNvPr id="3" name="テキスト ボックス 2"/>
          <p:cNvSpPr txBox="1"/>
          <p:nvPr/>
        </p:nvSpPr>
        <p:spPr>
          <a:xfrm>
            <a:off x="2459720" y="688776"/>
            <a:ext cx="4296220"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大麻栽培と</a:t>
            </a:r>
            <a:r>
              <a:rPr kumimoji="1" lang="en-US" altLang="ja-JP" sz="1600" dirty="0">
                <a:latin typeface="メイリオ"/>
                <a:ea typeface="メイリオ"/>
                <a:cs typeface="メイリオ"/>
              </a:rPr>
              <a:t>LED</a:t>
            </a:r>
            <a:endParaRPr kumimoji="1" lang="ja-JP" altLang="en-US" sz="1600" dirty="0">
              <a:latin typeface="メイリオ"/>
              <a:ea typeface="メイリオ"/>
              <a:cs typeface="メイリオ"/>
            </a:endParaRPr>
          </a:p>
        </p:txBody>
      </p:sp>
      <p:sp>
        <p:nvSpPr>
          <p:cNvPr id="4" name="正方形/長方形 3"/>
          <p:cNvSpPr/>
          <p:nvPr/>
        </p:nvSpPr>
        <p:spPr>
          <a:xfrm>
            <a:off x="426915" y="1039970"/>
            <a:ext cx="8346201" cy="1015663"/>
          </a:xfrm>
          <a:prstGeom prst="rect">
            <a:avLst/>
          </a:prstGeom>
        </p:spPr>
        <p:txBody>
          <a:bodyPr wrap="square">
            <a:spAutoFit/>
          </a:bodyPr>
          <a:lstStyle/>
          <a:p>
            <a:r>
              <a:rPr lang="en-US" altLang="ja-JP" sz="1200" dirty="0">
                <a:latin typeface="メイリオ"/>
                <a:ea typeface="メイリオ"/>
                <a:cs typeface="メイリオ"/>
              </a:rPr>
              <a:t>LED</a:t>
            </a:r>
            <a:r>
              <a:rPr lang="ja-JP" altLang="en-US" sz="1200" dirty="0">
                <a:latin typeface="メイリオ"/>
                <a:ea typeface="メイリオ"/>
                <a:cs typeface="メイリオ"/>
              </a:rPr>
              <a:t>の下で「グリーン・クラック」（大麻製品の一種で強い向精神性があり、成分比では</a:t>
            </a:r>
            <a:r>
              <a:rPr lang="en-US" altLang="ja-JP" sz="1200" dirty="0">
                <a:latin typeface="メイリオ"/>
                <a:ea typeface="メイリオ"/>
                <a:cs typeface="メイリオ"/>
              </a:rPr>
              <a:t>CBD</a:t>
            </a:r>
            <a:r>
              <a:rPr lang="ja-JP" altLang="en-US" sz="1200" dirty="0">
                <a:latin typeface="メイリオ"/>
                <a:ea typeface="メイリオ"/>
                <a:cs typeface="メイリオ"/>
              </a:rPr>
              <a:t>が</a:t>
            </a:r>
            <a:r>
              <a:rPr lang="en-US" altLang="ja-JP" sz="1200" dirty="0">
                <a:latin typeface="メイリオ"/>
                <a:ea typeface="メイリオ"/>
                <a:cs typeface="メイリオ"/>
              </a:rPr>
              <a:t>0.1%</a:t>
            </a:r>
            <a:r>
              <a:rPr lang="ja-JP" altLang="en-US" sz="1200" dirty="0">
                <a:latin typeface="メイリオ"/>
                <a:ea typeface="メイリオ"/>
                <a:cs typeface="メイリオ"/>
              </a:rPr>
              <a:t>未満、</a:t>
            </a:r>
            <a:r>
              <a:rPr lang="en-US" altLang="ja-JP" sz="1200" dirty="0">
                <a:latin typeface="メイリオ"/>
                <a:ea typeface="メイリオ"/>
                <a:cs typeface="メイリオ"/>
              </a:rPr>
              <a:t>THC</a:t>
            </a:r>
            <a:r>
              <a:rPr lang="ja-JP" altLang="en-US" sz="1200" dirty="0">
                <a:latin typeface="メイリオ"/>
                <a:ea typeface="メイリオ"/>
                <a:cs typeface="メイリオ"/>
              </a:rPr>
              <a:t>が</a:t>
            </a:r>
            <a:r>
              <a:rPr lang="en-US" altLang="ja-JP" sz="1200" dirty="0">
                <a:latin typeface="メイリオ"/>
                <a:ea typeface="メイリオ"/>
                <a:cs typeface="メイリオ"/>
              </a:rPr>
              <a:t>13~21%</a:t>
            </a:r>
            <a:r>
              <a:rPr lang="ja-JP" altLang="en-US" sz="1200" dirty="0">
                <a:latin typeface="メイリオ"/>
                <a:ea typeface="メイリオ"/>
                <a:cs typeface="メイリオ"/>
              </a:rPr>
              <a:t>含まれている）を栽培すると品質が向上する。</a:t>
            </a:r>
          </a:p>
          <a:p>
            <a:r>
              <a:rPr lang="ja-JP" altLang="en-US" sz="1200" dirty="0">
                <a:latin typeface="メイリオ"/>
                <a:ea typeface="メイリオ"/>
                <a:cs typeface="メイリオ"/>
              </a:rPr>
              <a:t>大麻栽培業者は、</a:t>
            </a:r>
            <a:r>
              <a:rPr lang="en-US" altLang="ja-JP" sz="1200" dirty="0" err="1">
                <a:latin typeface="メイリオ"/>
                <a:ea typeface="メイリオ"/>
                <a:cs typeface="メイリオ"/>
              </a:rPr>
              <a:t>Illumitex</a:t>
            </a:r>
            <a:r>
              <a:rPr lang="ja-JP" altLang="en-US" sz="1200" dirty="0">
                <a:latin typeface="メイリオ"/>
                <a:ea typeface="メイリオ"/>
                <a:cs typeface="メイリオ"/>
              </a:rPr>
              <a:t>社の</a:t>
            </a:r>
            <a:r>
              <a:rPr lang="en-US" altLang="ja-JP" sz="1200" dirty="0">
                <a:latin typeface="メイリオ"/>
                <a:ea typeface="メイリオ"/>
                <a:cs typeface="メイリオ"/>
              </a:rPr>
              <a:t>LED</a:t>
            </a:r>
            <a:r>
              <a:rPr lang="ja-JP" altLang="en-US" sz="1200" dirty="0">
                <a:latin typeface="メイリオ"/>
                <a:ea typeface="メイリオ"/>
                <a:cs typeface="メイリオ"/>
              </a:rPr>
              <a:t>を使っている。</a:t>
            </a:r>
            <a:endParaRPr lang="en-US" altLang="ja-JP" sz="1200" dirty="0">
              <a:latin typeface="メイリオ"/>
              <a:ea typeface="メイリオ"/>
              <a:cs typeface="メイリオ"/>
            </a:endParaRPr>
          </a:p>
          <a:p>
            <a:r>
              <a:rPr lang="ja-JP" altLang="en-US" sz="1200" dirty="0">
                <a:latin typeface="メイリオ"/>
                <a:ea typeface="メイリオ"/>
                <a:cs typeface="メイリオ"/>
              </a:rPr>
              <a:t>アメリカで最も歴史のあるの大麻室内農場「</a:t>
            </a:r>
            <a:r>
              <a:rPr lang="en-US" altLang="ja-JP" sz="1200" dirty="0" err="1">
                <a:latin typeface="メイリオ"/>
                <a:ea typeface="メイリオ"/>
                <a:cs typeface="メイリオ"/>
              </a:rPr>
              <a:t>FarmedHere</a:t>
            </a:r>
            <a:r>
              <a:rPr lang="ja-JP" altLang="en-US" sz="1200" dirty="0">
                <a:latin typeface="メイリオ"/>
                <a:ea typeface="メイリオ"/>
                <a:cs typeface="メイリオ"/>
              </a:rPr>
              <a:t>」は、蛍光灯から</a:t>
            </a:r>
            <a:r>
              <a:rPr lang="en-US" altLang="ja-JP" sz="1200" dirty="0">
                <a:latin typeface="メイリオ"/>
                <a:ea typeface="メイリオ"/>
                <a:cs typeface="メイリオ"/>
              </a:rPr>
              <a:t>LED</a:t>
            </a:r>
            <a:r>
              <a:rPr lang="ja-JP" altLang="en-US" sz="1200" dirty="0">
                <a:latin typeface="メイリオ"/>
                <a:ea typeface="メイリオ"/>
                <a:cs typeface="メイリオ"/>
              </a:rPr>
              <a:t>に変更し、電気料金を</a:t>
            </a:r>
            <a:r>
              <a:rPr lang="en-US" altLang="ja-JP" sz="1200" dirty="0">
                <a:latin typeface="メイリオ"/>
                <a:ea typeface="メイリオ"/>
                <a:cs typeface="メイリオ"/>
              </a:rPr>
              <a:t>45,000</a:t>
            </a:r>
            <a:r>
              <a:rPr lang="ja-JP" altLang="en-US" sz="1200" dirty="0">
                <a:latin typeface="メイリオ"/>
                <a:ea typeface="メイリオ"/>
                <a:cs typeface="メイリオ"/>
              </a:rPr>
              <a:t>ドル節約している。</a:t>
            </a:r>
          </a:p>
        </p:txBody>
      </p:sp>
    </p:spTree>
    <p:extLst>
      <p:ext uri="{BB962C8B-B14F-4D97-AF65-F5344CB8AC3E}">
        <p14:creationId xmlns:p14="http://schemas.microsoft.com/office/powerpoint/2010/main" val="184970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765192"/>
            <a:ext cx="9144000" cy="6096000"/>
          </a:xfrm>
          <a:prstGeom prst="rect">
            <a:avLst/>
          </a:prstGeom>
        </p:spPr>
      </p:pic>
      <p:sp>
        <p:nvSpPr>
          <p:cNvPr id="3" name="テキスト ボックス 2"/>
          <p:cNvSpPr txBox="1"/>
          <p:nvPr/>
        </p:nvSpPr>
        <p:spPr>
          <a:xfrm>
            <a:off x="2374337" y="350222"/>
            <a:ext cx="4936594"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イスラエルのチクン・オラム（</a:t>
            </a:r>
            <a:r>
              <a:rPr kumimoji="1" lang="en-US" altLang="ja-JP" sz="1600" dirty="0" err="1">
                <a:latin typeface="メイリオ"/>
                <a:ea typeface="メイリオ"/>
                <a:cs typeface="メイリオ"/>
              </a:rPr>
              <a:t>Tikun</a:t>
            </a:r>
            <a:r>
              <a:rPr kumimoji="1" lang="en-US" altLang="ja-JP" sz="1600" dirty="0">
                <a:latin typeface="メイリオ"/>
                <a:ea typeface="メイリオ"/>
                <a:cs typeface="メイリオ"/>
              </a:rPr>
              <a:t> </a:t>
            </a:r>
            <a:r>
              <a:rPr kumimoji="1" lang="en-US" altLang="ja-JP" sz="1600" dirty="0" err="1">
                <a:latin typeface="メイリオ"/>
                <a:ea typeface="メイリオ"/>
                <a:cs typeface="メイリオ"/>
              </a:rPr>
              <a:t>Olam</a:t>
            </a:r>
            <a:r>
              <a:rPr kumimoji="1" lang="ja-JP" altLang="en-US" sz="1600" dirty="0">
                <a:latin typeface="メイリオ"/>
                <a:ea typeface="メイリオ"/>
                <a:cs typeface="メイリオ"/>
              </a:rPr>
              <a:t>）</a:t>
            </a:r>
          </a:p>
        </p:txBody>
      </p:sp>
    </p:spTree>
    <p:extLst>
      <p:ext uri="{BB962C8B-B14F-4D97-AF65-F5344CB8AC3E}">
        <p14:creationId xmlns:p14="http://schemas.microsoft.com/office/powerpoint/2010/main" val="1107472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2177108"/>
            <a:ext cx="9144000" cy="4318000"/>
          </a:xfrm>
          <a:prstGeom prst="rect">
            <a:avLst/>
          </a:prstGeom>
        </p:spPr>
      </p:pic>
      <p:sp>
        <p:nvSpPr>
          <p:cNvPr id="3" name="正方形/長方形 2"/>
          <p:cNvSpPr/>
          <p:nvPr/>
        </p:nvSpPr>
        <p:spPr>
          <a:xfrm>
            <a:off x="501625" y="1015325"/>
            <a:ext cx="8271491" cy="954107"/>
          </a:xfrm>
          <a:prstGeom prst="rect">
            <a:avLst/>
          </a:prstGeom>
        </p:spPr>
        <p:txBody>
          <a:bodyPr wrap="square">
            <a:spAutoFit/>
          </a:bodyPr>
          <a:lstStyle/>
          <a:p>
            <a:r>
              <a:rPr lang="en-US" altLang="ja-JP" sz="1400" dirty="0">
                <a:latin typeface="メイリオ"/>
                <a:ea typeface="メイリオ"/>
                <a:cs typeface="メイリオ"/>
              </a:rPr>
              <a:t>GW</a:t>
            </a:r>
            <a:r>
              <a:rPr lang="ja-JP" altLang="en-US" sz="1400" dirty="0">
                <a:latin typeface="メイリオ"/>
                <a:ea typeface="メイリオ"/>
                <a:cs typeface="メイリオ"/>
              </a:rPr>
              <a:t>ファーマシューティカルズは</a:t>
            </a:r>
            <a:r>
              <a:rPr lang="en-US" altLang="ja-JP" sz="1400" dirty="0">
                <a:latin typeface="メイリオ"/>
                <a:ea typeface="メイリオ"/>
                <a:cs typeface="メイリオ"/>
              </a:rPr>
              <a:t>1998</a:t>
            </a:r>
            <a:r>
              <a:rPr lang="ja-JP" altLang="en-US" sz="1400" dirty="0">
                <a:latin typeface="メイリオ"/>
                <a:ea typeface="メイリオ"/>
                <a:cs typeface="メイリオ"/>
              </a:rPr>
              <a:t>年に設立されたカンナビノイドの成分を使用した医薬品を作っている製薬会社。日本では大塚製薬がライセンス契約及び販売権を持つ。他にもノバルティスやバイエル、ネオファームなど提携。</a:t>
            </a:r>
            <a:endParaRPr lang="en-US" altLang="ja-JP" sz="1400" dirty="0">
              <a:latin typeface="メイリオ"/>
              <a:ea typeface="メイリオ"/>
              <a:cs typeface="メイリオ"/>
            </a:endParaRPr>
          </a:p>
          <a:p>
            <a:r>
              <a:rPr lang="ja-JP" altLang="en-US" sz="1400" dirty="0">
                <a:latin typeface="メイリオ"/>
                <a:ea typeface="メイリオ"/>
                <a:cs typeface="メイリオ"/>
              </a:rPr>
              <a:t>サティベックスは多発性硬化症や末期がん患者の疼痛の軽減に対し用いられる。</a:t>
            </a:r>
          </a:p>
        </p:txBody>
      </p:sp>
      <p:sp>
        <p:nvSpPr>
          <p:cNvPr id="4" name="正方形/長方形 3"/>
          <p:cNvSpPr/>
          <p:nvPr/>
        </p:nvSpPr>
        <p:spPr>
          <a:xfrm>
            <a:off x="156079" y="5752220"/>
            <a:ext cx="2751737" cy="523220"/>
          </a:xfrm>
          <a:prstGeom prst="rect">
            <a:avLst/>
          </a:prstGeom>
        </p:spPr>
        <p:txBody>
          <a:bodyPr wrap="none">
            <a:spAutoFit/>
          </a:bodyPr>
          <a:lstStyle/>
          <a:p>
            <a:pPr algn="ctr"/>
            <a:r>
              <a:rPr lang="ja-JP" altLang="en-US" sz="1400" dirty="0">
                <a:latin typeface="メイリオ"/>
                <a:ea typeface="メイリオ"/>
                <a:cs typeface="メイリオ"/>
              </a:rPr>
              <a:t>サティベックスは商標名。</a:t>
            </a:r>
            <a:endParaRPr lang="en-US" altLang="ja-JP" sz="1400" dirty="0">
              <a:latin typeface="メイリオ"/>
              <a:ea typeface="メイリオ"/>
              <a:cs typeface="メイリオ"/>
            </a:endParaRPr>
          </a:p>
          <a:p>
            <a:r>
              <a:rPr lang="ja-JP" altLang="en-US" sz="1400" dirty="0">
                <a:latin typeface="メイリオ"/>
                <a:ea typeface="メイリオ"/>
                <a:cs typeface="メイリオ"/>
              </a:rPr>
              <a:t>ナビキシモルス（</a:t>
            </a:r>
            <a:r>
              <a:rPr lang="en-US" altLang="ja-JP" sz="1400" dirty="0" err="1">
                <a:latin typeface="メイリオ"/>
                <a:ea typeface="メイリオ"/>
                <a:cs typeface="メイリオ"/>
              </a:rPr>
              <a:t>Nabiximols</a:t>
            </a:r>
            <a:r>
              <a:rPr lang="ja-JP" altLang="en-US" sz="1400" dirty="0">
                <a:latin typeface="メイリオ"/>
                <a:ea typeface="メイリオ"/>
                <a:cs typeface="メイリオ"/>
              </a:rPr>
              <a:t>）</a:t>
            </a:r>
          </a:p>
        </p:txBody>
      </p:sp>
    </p:spTree>
    <p:extLst>
      <p:ext uri="{BB962C8B-B14F-4D97-AF65-F5344CB8AC3E}">
        <p14:creationId xmlns:p14="http://schemas.microsoft.com/office/powerpoint/2010/main" val="1493299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143000" y="0"/>
            <a:ext cx="6858000" cy="6858000"/>
          </a:xfrm>
          <a:prstGeom prst="rect">
            <a:avLst/>
          </a:prstGeom>
        </p:spPr>
      </p:pic>
      <p:sp>
        <p:nvSpPr>
          <p:cNvPr id="3" name="正方形/長方形 2"/>
          <p:cNvSpPr/>
          <p:nvPr/>
        </p:nvSpPr>
        <p:spPr>
          <a:xfrm>
            <a:off x="2878112" y="295657"/>
            <a:ext cx="3865161" cy="369332"/>
          </a:xfrm>
          <a:prstGeom prst="rect">
            <a:avLst/>
          </a:prstGeom>
        </p:spPr>
        <p:txBody>
          <a:bodyPr wrap="none">
            <a:spAutoFit/>
          </a:bodyPr>
          <a:lstStyle/>
          <a:p>
            <a:r>
              <a:rPr lang="en-US" altLang="ja-JP" dirty="0" err="1">
                <a:latin typeface="メイリオ"/>
                <a:ea typeface="メイリオ"/>
                <a:cs typeface="メイリオ"/>
              </a:rPr>
              <a:t>DankGeek</a:t>
            </a:r>
            <a:r>
              <a:rPr lang="ja-JP" altLang="en-US" dirty="0">
                <a:latin typeface="メイリオ"/>
                <a:ea typeface="メイリオ"/>
                <a:cs typeface="メイリオ"/>
              </a:rPr>
              <a:t>社のポケモン大麻吸引器</a:t>
            </a:r>
          </a:p>
        </p:txBody>
      </p:sp>
    </p:spTree>
    <p:extLst>
      <p:ext uri="{BB962C8B-B14F-4D97-AF65-F5344CB8AC3E}">
        <p14:creationId xmlns:p14="http://schemas.microsoft.com/office/powerpoint/2010/main" val="572882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2650402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508000" y="848969"/>
            <a:ext cx="8128000" cy="5715000"/>
          </a:xfrm>
          <a:prstGeom prst="rect">
            <a:avLst/>
          </a:prstGeom>
        </p:spPr>
      </p:pic>
      <p:sp>
        <p:nvSpPr>
          <p:cNvPr id="3" name="正方形/長方形 2"/>
          <p:cNvSpPr/>
          <p:nvPr/>
        </p:nvSpPr>
        <p:spPr>
          <a:xfrm>
            <a:off x="-1" y="6655416"/>
            <a:ext cx="7214875" cy="230832"/>
          </a:xfrm>
          <a:prstGeom prst="rect">
            <a:avLst/>
          </a:prstGeom>
        </p:spPr>
        <p:txBody>
          <a:bodyPr wrap="squar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arstechnica.com</a:t>
            </a:r>
            <a:r>
              <a:rPr lang="en-US" altLang="ja-JP" sz="900" dirty="0">
                <a:latin typeface="メイリオ"/>
                <a:ea typeface="メイリオ"/>
                <a:cs typeface="メイリオ"/>
              </a:rPr>
              <a:t>/science/2013/01/mp3-files-written-as-dna-with-storage-density-of-2-2-petabytes-per-gram/</a:t>
            </a:r>
            <a:endParaRPr lang="ja-JP" altLang="en-US" sz="900" dirty="0">
              <a:latin typeface="メイリオ"/>
              <a:ea typeface="メイリオ"/>
              <a:cs typeface="メイリオ"/>
            </a:endParaRPr>
          </a:p>
        </p:txBody>
      </p:sp>
      <p:sp>
        <p:nvSpPr>
          <p:cNvPr id="4" name="正方形/長方形 3"/>
          <p:cNvSpPr/>
          <p:nvPr/>
        </p:nvSpPr>
        <p:spPr>
          <a:xfrm>
            <a:off x="1772402" y="314672"/>
            <a:ext cx="5994136" cy="369332"/>
          </a:xfrm>
          <a:prstGeom prst="rect">
            <a:avLst/>
          </a:prstGeom>
        </p:spPr>
        <p:txBody>
          <a:bodyPr wrap="none">
            <a:spAutoFit/>
          </a:bodyPr>
          <a:lstStyle/>
          <a:p>
            <a:r>
              <a:rPr lang="ja-JP" altLang="en-US" dirty="0">
                <a:latin typeface="メイリオ"/>
                <a:ea typeface="メイリオ"/>
                <a:cs typeface="メイリオ"/>
              </a:rPr>
              <a:t>マイクロソフトが</a:t>
            </a:r>
            <a:r>
              <a:rPr lang="en-US" altLang="ja-JP" dirty="0">
                <a:latin typeface="メイリオ"/>
                <a:ea typeface="メイリオ"/>
                <a:cs typeface="メイリオ"/>
              </a:rPr>
              <a:t>DNA</a:t>
            </a:r>
            <a:r>
              <a:rPr lang="ja-JP" altLang="en-US" dirty="0">
                <a:latin typeface="メイリオ"/>
                <a:ea typeface="メイリオ"/>
                <a:cs typeface="メイリオ"/>
              </a:rPr>
              <a:t>をストレージにしようとしている</a:t>
            </a:r>
          </a:p>
        </p:txBody>
      </p:sp>
    </p:spTree>
    <p:extLst>
      <p:ext uri="{BB962C8B-B14F-4D97-AF65-F5344CB8AC3E}">
        <p14:creationId xmlns:p14="http://schemas.microsoft.com/office/powerpoint/2010/main" val="58473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58934" y="791216"/>
            <a:ext cx="8282164" cy="5262980"/>
          </a:xfrm>
          <a:prstGeom prst="rect">
            <a:avLst/>
          </a:prstGeom>
        </p:spPr>
        <p:txBody>
          <a:bodyPr wrap="square">
            <a:spAutoFit/>
          </a:bodyPr>
          <a:lstStyle/>
          <a:p>
            <a:r>
              <a:rPr lang="ja-JP" altLang="en-US" sz="1600" dirty="0">
                <a:latin typeface="メイリオ"/>
                <a:ea typeface="メイリオ"/>
                <a:cs typeface="メイリオ"/>
              </a:rPr>
              <a:t>大麻はウルトラ・スーパーフード！</a:t>
            </a:r>
            <a:endParaRPr lang="en-US" altLang="ja-JP" sz="1600" dirty="0">
              <a:latin typeface="メイリオ"/>
              <a:ea typeface="メイリオ"/>
              <a:cs typeface="メイリオ"/>
            </a:endParaRPr>
          </a:p>
          <a:p>
            <a:r>
              <a:rPr lang="ja-JP" altLang="en-US" sz="1600" dirty="0">
                <a:latin typeface="メイリオ"/>
                <a:ea typeface="メイリオ"/>
                <a:cs typeface="メイリオ"/>
              </a:rPr>
              <a:t>この驚くべきユニークな植物は</a:t>
            </a:r>
            <a:r>
              <a:rPr lang="en-US" altLang="ja-JP" sz="1600" dirty="0">
                <a:latin typeface="メイリオ"/>
                <a:ea typeface="メイリオ"/>
                <a:cs typeface="メイリオ"/>
              </a:rPr>
              <a:t>400</a:t>
            </a:r>
            <a:r>
              <a:rPr lang="ja-JP" altLang="en-US" sz="1600" dirty="0">
                <a:latin typeface="メイリオ"/>
                <a:ea typeface="メイリオ"/>
                <a:cs typeface="メイリオ"/>
              </a:rPr>
              <a:t>以上の化学化合物を含有しています。多くのビタミン、エッセンシャルオイル、カンナビノイド酸などが大麻の中から発見されており、大麻研究の第一人者でもあるウィリアム・コートニー氏曰く、大麻を「食の王様」と形容しています。</a:t>
            </a:r>
            <a:endParaRPr lang="en-US" altLang="ja-JP" sz="1600" dirty="0">
              <a:latin typeface="メイリオ"/>
              <a:ea typeface="メイリオ"/>
              <a:cs typeface="メイリオ"/>
            </a:endParaRPr>
          </a:p>
          <a:p>
            <a:endParaRPr lang="en-US" altLang="ja-JP" sz="1600" dirty="0">
              <a:latin typeface="メイリオ"/>
              <a:ea typeface="メイリオ"/>
              <a:cs typeface="メイリオ"/>
            </a:endParaRPr>
          </a:p>
          <a:p>
            <a:r>
              <a:rPr lang="ja-JP" altLang="en-US" sz="1600" dirty="0">
                <a:latin typeface="メイリオ"/>
                <a:ea typeface="メイリオ"/>
                <a:cs typeface="メイリオ"/>
              </a:rPr>
              <a:t>未加工の大麻に含まれる重要な成分は</a:t>
            </a:r>
            <a:r>
              <a:rPr lang="en-US" altLang="ja-JP" sz="1600" b="1" dirty="0">
                <a:latin typeface="メイリオ"/>
                <a:ea typeface="メイリオ"/>
                <a:cs typeface="メイリオ"/>
              </a:rPr>
              <a:t>THCA</a:t>
            </a:r>
            <a:r>
              <a:rPr lang="ja-JP" altLang="en-US" sz="1600" dirty="0">
                <a:latin typeface="メイリオ"/>
                <a:ea typeface="メイリオ"/>
                <a:cs typeface="メイリオ"/>
              </a:rPr>
              <a:t>と</a:t>
            </a:r>
            <a:r>
              <a:rPr lang="en-US" altLang="ja-JP" sz="1600" b="1" dirty="0">
                <a:latin typeface="メイリオ"/>
                <a:ea typeface="メイリオ"/>
                <a:cs typeface="メイリオ"/>
              </a:rPr>
              <a:t>CBDA</a:t>
            </a:r>
            <a:r>
              <a:rPr lang="ja-JP" altLang="en-US" sz="1600" dirty="0">
                <a:latin typeface="メイリオ"/>
                <a:ea typeface="メイリオ"/>
                <a:cs typeface="メイリオ"/>
              </a:rPr>
              <a:t>の</a:t>
            </a:r>
            <a:r>
              <a:rPr lang="en-US" altLang="ja-JP" sz="1600" dirty="0">
                <a:latin typeface="メイリオ"/>
                <a:ea typeface="メイリオ"/>
                <a:cs typeface="メイリオ"/>
              </a:rPr>
              <a:t>2</a:t>
            </a:r>
            <a:r>
              <a:rPr lang="ja-JP" altLang="en-US" sz="1600" dirty="0">
                <a:latin typeface="メイリオ"/>
                <a:ea typeface="メイリオ"/>
                <a:cs typeface="メイリオ"/>
              </a:rPr>
              <a:t>つです。</a:t>
            </a:r>
            <a:r>
              <a:rPr lang="en-US" altLang="ja-JP" sz="1600" dirty="0">
                <a:latin typeface="メイリオ"/>
                <a:ea typeface="メイリオ"/>
                <a:cs typeface="メイリオ"/>
              </a:rPr>
              <a:t>THCA</a:t>
            </a:r>
            <a:r>
              <a:rPr lang="ja-JP" altLang="en-US" sz="1600" dirty="0">
                <a:latin typeface="メイリオ"/>
                <a:ea typeface="メイリオ"/>
                <a:cs typeface="メイリオ"/>
              </a:rPr>
              <a:t>は幻覚活性を有しますが、後述する</a:t>
            </a:r>
            <a:r>
              <a:rPr lang="en-US" altLang="ja-JP" sz="1600" dirty="0">
                <a:latin typeface="メイリオ"/>
                <a:ea typeface="メイリオ"/>
                <a:cs typeface="メイリオ"/>
              </a:rPr>
              <a:t>THC</a:t>
            </a:r>
            <a:r>
              <a:rPr lang="ja-JP" altLang="en-US" sz="1600" dirty="0">
                <a:latin typeface="メイリオ"/>
                <a:ea typeface="メイリオ"/>
                <a:cs typeface="メイリオ"/>
              </a:rPr>
              <a:t>に比べ</a:t>
            </a:r>
            <a:r>
              <a:rPr lang="en-US" altLang="ja-JP" sz="1600" dirty="0">
                <a:latin typeface="メイリオ"/>
                <a:ea typeface="メイリオ"/>
                <a:cs typeface="メイリオ"/>
              </a:rPr>
              <a:t>1/100</a:t>
            </a:r>
            <a:r>
              <a:rPr lang="ja-JP" altLang="en-US" sz="1600" dirty="0">
                <a:latin typeface="メイリオ"/>
                <a:ea typeface="メイリオ"/>
                <a:cs typeface="メイリオ"/>
              </a:rPr>
              <a:t>程度の活性しか示さないとされています。大麻を煙、蒸気、または加熱調理を通すと、</a:t>
            </a:r>
            <a:r>
              <a:rPr lang="en-US" altLang="ja-JP" sz="1600" dirty="0">
                <a:latin typeface="メイリオ"/>
                <a:ea typeface="メイリオ"/>
                <a:cs typeface="メイリオ"/>
              </a:rPr>
              <a:t>THCA</a:t>
            </a:r>
            <a:r>
              <a:rPr lang="ja-JP" altLang="en-US" sz="1600" dirty="0">
                <a:latin typeface="メイリオ"/>
                <a:ea typeface="メイリオ"/>
                <a:cs typeface="メイリオ"/>
              </a:rPr>
              <a:t>と</a:t>
            </a:r>
            <a:r>
              <a:rPr lang="en-US" altLang="ja-JP" sz="1600" dirty="0">
                <a:latin typeface="メイリオ"/>
                <a:ea typeface="メイリオ"/>
                <a:cs typeface="メイリオ"/>
              </a:rPr>
              <a:t>CBDA</a:t>
            </a:r>
            <a:r>
              <a:rPr lang="ja-JP" altLang="en-US" sz="1600" dirty="0">
                <a:latin typeface="メイリオ"/>
                <a:ea typeface="メイリオ"/>
                <a:cs typeface="メイリオ"/>
              </a:rPr>
              <a:t>を別の化学物質に変化させます。具体的には精神に作用する</a:t>
            </a:r>
            <a:r>
              <a:rPr lang="en-US" altLang="ja-JP" sz="1600" dirty="0">
                <a:latin typeface="メイリオ"/>
                <a:ea typeface="メイリオ"/>
                <a:cs typeface="メイリオ"/>
              </a:rPr>
              <a:t>THC</a:t>
            </a:r>
            <a:r>
              <a:rPr lang="ja-JP" altLang="en-US" sz="1600" dirty="0">
                <a:latin typeface="メイリオ"/>
                <a:ea typeface="メイリオ"/>
                <a:cs typeface="メイリオ"/>
              </a:rPr>
              <a:t>とカンナビノイド</a:t>
            </a:r>
            <a:r>
              <a:rPr lang="en-US" altLang="ja-JP" sz="1600" dirty="0">
                <a:latin typeface="メイリオ"/>
                <a:ea typeface="メイリオ"/>
                <a:cs typeface="メイリオ"/>
              </a:rPr>
              <a:t>CBD</a:t>
            </a:r>
            <a:r>
              <a:rPr lang="ja-JP" altLang="en-US" sz="1600" dirty="0">
                <a:latin typeface="メイリオ"/>
                <a:ea typeface="メイリオ"/>
                <a:cs typeface="メイリオ"/>
              </a:rPr>
              <a:t>に分解し、このプロセスは脱炭酸として知られています。</a:t>
            </a:r>
          </a:p>
          <a:p>
            <a:endParaRPr lang="en-US" altLang="ja-JP" sz="1600" dirty="0">
              <a:latin typeface="メイリオ"/>
              <a:ea typeface="メイリオ"/>
              <a:cs typeface="メイリオ"/>
            </a:endParaRPr>
          </a:p>
          <a:p>
            <a:r>
              <a:rPr lang="ja-JP" altLang="en-US" sz="1600" dirty="0">
                <a:latin typeface="メイリオ"/>
                <a:ea typeface="メイリオ"/>
                <a:cs typeface="メイリオ"/>
              </a:rPr>
              <a:t>もし生の大麻を食べるときには、ヒトは問題なく</a:t>
            </a:r>
            <a:r>
              <a:rPr lang="en-US" altLang="ja-JP" sz="1600" dirty="0">
                <a:latin typeface="メイリオ"/>
                <a:ea typeface="メイリオ"/>
                <a:cs typeface="メイリオ"/>
              </a:rPr>
              <a:t>THCA</a:t>
            </a:r>
            <a:r>
              <a:rPr lang="ja-JP" altLang="en-US" sz="1600" dirty="0">
                <a:latin typeface="メイリオ"/>
                <a:ea typeface="メイリオ"/>
                <a:cs typeface="メイリオ"/>
              </a:rPr>
              <a:t>・</a:t>
            </a:r>
            <a:r>
              <a:rPr lang="en-US" altLang="ja-JP" sz="1600" dirty="0">
                <a:latin typeface="メイリオ"/>
                <a:ea typeface="メイリオ"/>
                <a:cs typeface="メイリオ"/>
              </a:rPr>
              <a:t>CBDA</a:t>
            </a:r>
            <a:r>
              <a:rPr lang="ja-JP" altLang="en-US" sz="1600" dirty="0">
                <a:latin typeface="メイリオ"/>
                <a:ea typeface="メイリオ"/>
                <a:cs typeface="メイリオ"/>
              </a:rPr>
              <a:t>を大量に摂取でき、体内処理することができます。そして身体機能を通して</a:t>
            </a:r>
            <a:r>
              <a:rPr lang="en-US" altLang="ja-JP" sz="1600" dirty="0">
                <a:latin typeface="メイリオ"/>
                <a:ea typeface="メイリオ"/>
                <a:cs typeface="メイリオ"/>
              </a:rPr>
              <a:t>2</a:t>
            </a:r>
            <a:r>
              <a:rPr lang="ja-JP" altLang="en-US" sz="1600" dirty="0">
                <a:latin typeface="メイリオ"/>
                <a:ea typeface="メイリオ"/>
                <a:cs typeface="メイリオ"/>
              </a:rPr>
              <a:t>つの酸を人間に必要な栄養素に変換するそうです。</a:t>
            </a:r>
          </a:p>
          <a:p>
            <a:endParaRPr lang="en-US" altLang="ja-JP" sz="1600" dirty="0">
              <a:latin typeface="メイリオ"/>
              <a:ea typeface="メイリオ"/>
              <a:cs typeface="メイリオ"/>
            </a:endParaRPr>
          </a:p>
          <a:p>
            <a:r>
              <a:rPr lang="ja-JP" altLang="en-US" sz="1600" dirty="0">
                <a:latin typeface="メイリオ"/>
                <a:ea typeface="メイリオ"/>
                <a:cs typeface="メイリオ"/>
              </a:rPr>
              <a:t>カンナビノイド酸を摂取することは大事であるとコートニー氏は語ります。理由としては、これらの酸は内因性カンナビノイドシステムを介して、体の細胞の活動を助ける効果があるから、という事です。より多くのカンナビノイド酸を消費する事で、内因性カンナビノイドの欠陥によって引き起こされる慢性疾患を予防する可能性もあるかもしれません。</a:t>
            </a:r>
          </a:p>
        </p:txBody>
      </p:sp>
    </p:spTree>
    <p:extLst>
      <p:ext uri="{BB962C8B-B14F-4D97-AF65-F5344CB8AC3E}">
        <p14:creationId xmlns:p14="http://schemas.microsoft.com/office/powerpoint/2010/main" val="74115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08000" y="1041659"/>
            <a:ext cx="8128000" cy="5080000"/>
          </a:xfrm>
          <a:prstGeom prst="rect">
            <a:avLst/>
          </a:prstGeom>
        </p:spPr>
      </p:pic>
      <p:sp>
        <p:nvSpPr>
          <p:cNvPr id="3" name="テキスト ボックス 2"/>
          <p:cNvSpPr txBox="1"/>
          <p:nvPr/>
        </p:nvSpPr>
        <p:spPr>
          <a:xfrm>
            <a:off x="2625531" y="672327"/>
            <a:ext cx="4109064" cy="369332"/>
          </a:xfrm>
          <a:prstGeom prst="rect">
            <a:avLst/>
          </a:prstGeom>
          <a:noFill/>
        </p:spPr>
        <p:txBody>
          <a:bodyPr wrap="square" rtlCol="0">
            <a:spAutoFit/>
          </a:bodyPr>
          <a:lstStyle/>
          <a:p>
            <a:pPr algn="ctr"/>
            <a:r>
              <a:rPr kumimoji="1" lang="ja-JP" altLang="en-US" dirty="0">
                <a:latin typeface="メイリオ"/>
                <a:ea typeface="メイリオ"/>
                <a:cs typeface="メイリオ"/>
              </a:rPr>
              <a:t>大麻ジュース</a:t>
            </a:r>
          </a:p>
        </p:txBody>
      </p:sp>
    </p:spTree>
    <p:extLst>
      <p:ext uri="{BB962C8B-B14F-4D97-AF65-F5344CB8AC3E}">
        <p14:creationId xmlns:p14="http://schemas.microsoft.com/office/powerpoint/2010/main" val="3948252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762000" y="1435100"/>
            <a:ext cx="7620000" cy="3987800"/>
          </a:xfrm>
          <a:prstGeom prst="rect">
            <a:avLst/>
          </a:prstGeom>
        </p:spPr>
      </p:pic>
      <p:sp>
        <p:nvSpPr>
          <p:cNvPr id="4" name="テキスト ボックス 3"/>
          <p:cNvSpPr txBox="1"/>
          <p:nvPr/>
        </p:nvSpPr>
        <p:spPr>
          <a:xfrm>
            <a:off x="2555776" y="692696"/>
            <a:ext cx="3970316" cy="338554"/>
          </a:xfrm>
          <a:prstGeom prst="rect">
            <a:avLst/>
          </a:prstGeom>
          <a:noFill/>
        </p:spPr>
        <p:txBody>
          <a:bodyPr wrap="square" rtlCol="0">
            <a:spAutoFit/>
          </a:bodyPr>
          <a:lstStyle/>
          <a:p>
            <a:pPr algn="ctr"/>
            <a:r>
              <a:rPr kumimoji="1" lang="en-US" altLang="ja-JP" sz="1600" dirty="0">
                <a:latin typeface="メイリオ"/>
                <a:ea typeface="メイリオ"/>
                <a:cs typeface="メイリオ"/>
              </a:rPr>
              <a:t>BEN&amp;JERRY’s</a:t>
            </a:r>
            <a:r>
              <a:rPr kumimoji="1" lang="ja-JP" altLang="en-US" sz="1600" dirty="0">
                <a:latin typeface="メイリオ"/>
                <a:ea typeface="メイリオ"/>
                <a:cs typeface="メイリオ"/>
              </a:rPr>
              <a:t>の大麻アイスクリーム</a:t>
            </a:r>
          </a:p>
        </p:txBody>
      </p:sp>
    </p:spTree>
    <p:extLst>
      <p:ext uri="{BB962C8B-B14F-4D97-AF65-F5344CB8AC3E}">
        <p14:creationId xmlns:p14="http://schemas.microsoft.com/office/powerpoint/2010/main" val="1601403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457200"/>
            <a:ext cx="9144000" cy="5918662"/>
          </a:xfrm>
          <a:prstGeom prst="rect">
            <a:avLst/>
          </a:prstGeom>
        </p:spPr>
      </p:pic>
      <p:pic>
        <p:nvPicPr>
          <p:cNvPr id="2" name="図 1"/>
          <p:cNvPicPr>
            <a:picLocks noChangeAspect="1"/>
          </p:cNvPicPr>
          <p:nvPr/>
        </p:nvPicPr>
        <p:blipFill>
          <a:blip r:embed="rId2"/>
          <a:stretch>
            <a:fillRect/>
          </a:stretch>
        </p:blipFill>
        <p:spPr>
          <a:xfrm>
            <a:off x="0" y="457200"/>
            <a:ext cx="9144000" cy="5918662"/>
          </a:xfrm>
          <a:prstGeom prst="rect">
            <a:avLst/>
          </a:prstGeom>
        </p:spPr>
      </p:pic>
      <p:sp>
        <p:nvSpPr>
          <p:cNvPr id="4" name="テキスト ボックス 3"/>
          <p:cNvSpPr txBox="1"/>
          <p:nvPr/>
        </p:nvSpPr>
        <p:spPr>
          <a:xfrm>
            <a:off x="2555776" y="991508"/>
            <a:ext cx="3970316" cy="338554"/>
          </a:xfrm>
          <a:prstGeom prst="rect">
            <a:avLst/>
          </a:prstGeom>
          <a:noFill/>
        </p:spPr>
        <p:txBody>
          <a:bodyPr wrap="square" rtlCol="0">
            <a:spAutoFit/>
          </a:bodyPr>
          <a:lstStyle/>
          <a:p>
            <a:pPr algn="ctr"/>
            <a:r>
              <a:rPr kumimoji="1" lang="ja-JP" altLang="en-US" sz="1600" b="1" dirty="0">
                <a:solidFill>
                  <a:schemeClr val="bg1"/>
                </a:solidFill>
                <a:latin typeface="メイリオ"/>
                <a:ea typeface="メイリオ"/>
                <a:cs typeface="メイリオ"/>
              </a:rPr>
              <a:t>カンナビス・ジェラート</a:t>
            </a:r>
          </a:p>
        </p:txBody>
      </p:sp>
      <p:sp>
        <p:nvSpPr>
          <p:cNvPr id="5" name="正方形/長方形 4"/>
          <p:cNvSpPr/>
          <p:nvPr/>
        </p:nvSpPr>
        <p:spPr>
          <a:xfrm>
            <a:off x="2968193" y="6375862"/>
            <a:ext cx="3145876" cy="307777"/>
          </a:xfrm>
          <a:prstGeom prst="rect">
            <a:avLst/>
          </a:prstGeom>
        </p:spPr>
        <p:txBody>
          <a:bodyPr wrap="none">
            <a:spAutoFit/>
          </a:bodyPr>
          <a:lstStyle/>
          <a:p>
            <a:r>
              <a:rPr lang="ja-JP" altLang="en-US" sz="1400" dirty="0">
                <a:latin typeface="メイリオ"/>
                <a:ea typeface="メイリオ"/>
                <a:cs typeface="メイリオ"/>
              </a:rPr>
              <a:t>イタリアの</a:t>
            </a:r>
            <a:r>
              <a:rPr lang="en-US" altLang="ja-JP" sz="1400" dirty="0" err="1">
                <a:latin typeface="メイリオ"/>
                <a:ea typeface="メイリオ"/>
                <a:cs typeface="メイリオ"/>
              </a:rPr>
              <a:t>Perleco</a:t>
            </a:r>
            <a:r>
              <a:rPr lang="ja-JP" altLang="en-US" sz="1400" dirty="0">
                <a:latin typeface="メイリオ"/>
                <a:ea typeface="メイリオ"/>
                <a:cs typeface="メイリオ"/>
              </a:rPr>
              <a:t>のアイスクリーム</a:t>
            </a:r>
          </a:p>
        </p:txBody>
      </p:sp>
    </p:spTree>
    <p:extLst>
      <p:ext uri="{BB962C8B-B14F-4D97-AF65-F5344CB8AC3E}">
        <p14:creationId xmlns:p14="http://schemas.microsoft.com/office/powerpoint/2010/main" val="419466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270000"/>
            <a:ext cx="9144000" cy="4298462"/>
          </a:xfrm>
          <a:prstGeom prst="rect">
            <a:avLst/>
          </a:prstGeom>
        </p:spPr>
      </p:pic>
      <p:sp>
        <p:nvSpPr>
          <p:cNvPr id="3" name="テキスト ボックス 2"/>
          <p:cNvSpPr txBox="1"/>
          <p:nvPr/>
        </p:nvSpPr>
        <p:spPr>
          <a:xfrm>
            <a:off x="2555776" y="692696"/>
            <a:ext cx="3970316" cy="338554"/>
          </a:xfrm>
          <a:prstGeom prst="rect">
            <a:avLst/>
          </a:prstGeom>
          <a:noFill/>
        </p:spPr>
        <p:txBody>
          <a:bodyPr wrap="square" rtlCol="0">
            <a:spAutoFit/>
          </a:bodyPr>
          <a:lstStyle/>
          <a:p>
            <a:pPr algn="ctr"/>
            <a:r>
              <a:rPr kumimoji="1" lang="ja-JP" altLang="en-US" sz="1600" dirty="0">
                <a:latin typeface="メイリオ"/>
                <a:ea typeface="メイリオ"/>
                <a:cs typeface="メイリオ"/>
              </a:rPr>
              <a:t>カンナビス・ハニー</a:t>
            </a:r>
          </a:p>
        </p:txBody>
      </p:sp>
    </p:spTree>
    <p:extLst>
      <p:ext uri="{BB962C8B-B14F-4D97-AF65-F5344CB8AC3E}">
        <p14:creationId xmlns:p14="http://schemas.microsoft.com/office/powerpoint/2010/main" val="529542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143000"/>
            <a:ext cx="9144000" cy="4572000"/>
          </a:xfrm>
          <a:prstGeom prst="rect">
            <a:avLst/>
          </a:prstGeom>
        </p:spPr>
      </p:pic>
      <p:sp>
        <p:nvSpPr>
          <p:cNvPr id="3" name="テキスト ボックス 2"/>
          <p:cNvSpPr txBox="1"/>
          <p:nvPr/>
        </p:nvSpPr>
        <p:spPr>
          <a:xfrm>
            <a:off x="2555776" y="692696"/>
            <a:ext cx="3970316" cy="338554"/>
          </a:xfrm>
          <a:prstGeom prst="rect">
            <a:avLst/>
          </a:prstGeom>
          <a:noFill/>
        </p:spPr>
        <p:txBody>
          <a:bodyPr wrap="square" rtlCol="0">
            <a:spAutoFit/>
          </a:bodyPr>
          <a:lstStyle/>
          <a:p>
            <a:pPr algn="ctr"/>
            <a:r>
              <a:rPr lang="ja-JP" altLang="en-US" sz="1600" dirty="0">
                <a:latin typeface="メイリオ"/>
                <a:ea typeface="メイリオ"/>
                <a:cs typeface="メイリオ"/>
              </a:rPr>
              <a:t>大麻入りナチョス</a:t>
            </a:r>
            <a:endParaRPr kumimoji="1" lang="ja-JP" altLang="en-US" sz="1600" dirty="0">
              <a:latin typeface="メイリオ"/>
              <a:ea typeface="メイリオ"/>
              <a:cs typeface="メイリオ"/>
            </a:endParaRPr>
          </a:p>
        </p:txBody>
      </p:sp>
    </p:spTree>
    <p:extLst>
      <p:ext uri="{BB962C8B-B14F-4D97-AF65-F5344CB8AC3E}">
        <p14:creationId xmlns:p14="http://schemas.microsoft.com/office/powerpoint/2010/main" val="122985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032000" y="1524000"/>
            <a:ext cx="5080000" cy="3810000"/>
          </a:xfrm>
          <a:prstGeom prst="rect">
            <a:avLst/>
          </a:prstGeom>
        </p:spPr>
      </p:pic>
      <p:sp>
        <p:nvSpPr>
          <p:cNvPr id="3" name="テキスト ボックス 2"/>
          <p:cNvSpPr txBox="1"/>
          <p:nvPr/>
        </p:nvSpPr>
        <p:spPr>
          <a:xfrm>
            <a:off x="2555776" y="692696"/>
            <a:ext cx="3970316" cy="338554"/>
          </a:xfrm>
          <a:prstGeom prst="rect">
            <a:avLst/>
          </a:prstGeom>
          <a:noFill/>
        </p:spPr>
        <p:txBody>
          <a:bodyPr wrap="square" rtlCol="0">
            <a:spAutoFit/>
          </a:bodyPr>
          <a:lstStyle/>
          <a:p>
            <a:pPr algn="ctr"/>
            <a:r>
              <a:rPr lang="ja-JP" altLang="en-US" sz="1600" dirty="0">
                <a:latin typeface="メイリオ"/>
                <a:ea typeface="メイリオ"/>
                <a:cs typeface="メイリオ"/>
              </a:rPr>
              <a:t>大麻バター</a:t>
            </a:r>
            <a:endParaRPr kumimoji="1" lang="ja-JP" altLang="en-US" sz="1600" dirty="0">
              <a:latin typeface="メイリオ"/>
              <a:ea typeface="メイリオ"/>
              <a:cs typeface="メイリオ"/>
            </a:endParaRPr>
          </a:p>
        </p:txBody>
      </p:sp>
    </p:spTree>
    <p:extLst>
      <p:ext uri="{BB962C8B-B14F-4D97-AF65-F5344CB8AC3E}">
        <p14:creationId xmlns:p14="http://schemas.microsoft.com/office/powerpoint/2010/main" val="3913684605"/>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2860</TotalTime>
  <Words>1152</Words>
  <Application>Microsoft Office PowerPoint</Application>
  <PresentationFormat>画面に合わせる (4:3)</PresentationFormat>
  <Paragraphs>58</Paragraphs>
  <Slides>28</Slides>
  <Notes>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28</vt:i4>
      </vt:variant>
    </vt:vector>
  </HeadingPairs>
  <TitlesOfParts>
    <vt:vector size="32" baseType="lpstr">
      <vt:lpstr>メイリオ</vt:lpstr>
      <vt:lpstr>Arial</vt:lpstr>
      <vt:lpstr>Calibri</vt:lpstr>
      <vt:lpstr>ホワイト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国家安全保障局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 Yutaka</dc:creator>
  <cp:lastModifiedBy>Abe,YutakaTKZIM</cp:lastModifiedBy>
  <cp:revision>39</cp:revision>
  <dcterms:created xsi:type="dcterms:W3CDTF">2016-05-06T22:41:33Z</dcterms:created>
  <dcterms:modified xsi:type="dcterms:W3CDTF">2023-07-11T23:20:30Z</dcterms:modified>
</cp:coreProperties>
</file>